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3" r:id="rId8"/>
    <p:sldId id="291" r:id="rId9"/>
    <p:sldId id="290"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18288000" cy="10287000"/>
  <p:notesSz cx="6858000" cy="9144000"/>
  <p:embeddedFontLst>
    <p:embeddedFont>
      <p:font typeface="Archivo Black" panose="020B0A03020202020B04" pitchFamily="34" charset="77"/>
      <p:regular r:id="rId38"/>
    </p:embeddedFont>
    <p:embeddedFont>
      <p:font typeface="Calibri" panose="020F0502020204030204" pitchFamily="34" charset="0"/>
      <p:regular r:id="rId39"/>
      <p:bold r:id="rId40"/>
      <p:italic r:id="rId41"/>
      <p:boldItalic r:id="rId42"/>
    </p:embeddedFont>
    <p:embeddedFont>
      <p:font typeface="Montserrat Classic" pitchFamily="2" charset="77"/>
      <p:regular r:id="rId43"/>
    </p:embeddedFont>
    <p:embeddedFont>
      <p:font typeface="Montserrat Classic Bold" pitchFamily="2" charset="77"/>
      <p:regular r:id="rId44"/>
      <p:bold r:id="rId45"/>
    </p:embeddedFont>
    <p:embeddedFont>
      <p:font typeface="Montserrat Light" panose="020F0302020204030204" pitchFamily="34" charset="0"/>
      <p:regular r:id="rId46"/>
      <p:italic r:id="rId47"/>
    </p:embeddedFont>
    <p:embeddedFont>
      <p:font typeface="Montserrat Light Bold" pitchFamily="2" charset="77"/>
      <p:regular r:id="rId48"/>
      <p:bold r:id="rId49"/>
    </p:embeddedFont>
    <p:embeddedFont>
      <p:font typeface="Open Sauce" pitchFamily="2" charset="77"/>
      <p:regular r:id="rId50"/>
    </p:embeddedFont>
    <p:embeddedFont>
      <p:font typeface="Open Sauce Bold" pitchFamily="2" charset="77"/>
      <p:regular r:id="rId51"/>
      <p:bold r:id="rId52"/>
    </p:embeddedFont>
    <p:embeddedFont>
      <p:font typeface="Rubik One" panose="02000604000000020004" pitchFamily="2" charset="-79"/>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autoAdjust="0"/>
    <p:restoredTop sz="94582" autoAdjust="0"/>
  </p:normalViewPr>
  <p:slideViewPr>
    <p:cSldViewPr>
      <p:cViewPr>
        <p:scale>
          <a:sx n="79" d="100"/>
          <a:sy n="79" d="100"/>
        </p:scale>
        <p:origin x="360"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FD09A-2782-674B-B589-D56B7CC00B05}" type="datetimeFigureOut">
              <a:rPr lang="en-US" smtClean="0"/>
              <a:t>12/13/23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784F0-6952-DC43-A7F7-8261D01445FC}" type="slidenum">
              <a:rPr lang="en-US" smtClean="0"/>
              <a:t>‹#›</a:t>
            </a:fld>
            <a:endParaRPr lang="en-US"/>
          </a:p>
        </p:txBody>
      </p:sp>
    </p:spTree>
    <p:extLst>
      <p:ext uri="{BB962C8B-B14F-4D97-AF65-F5344CB8AC3E}">
        <p14:creationId xmlns:p14="http://schemas.microsoft.com/office/powerpoint/2010/main" val="211879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4784F0-6952-DC43-A7F7-8261D01445FC}" type="slidenum">
              <a:rPr lang="en-US" smtClean="0"/>
              <a:t>7</a:t>
            </a:fld>
            <a:endParaRPr lang="en-US"/>
          </a:p>
        </p:txBody>
      </p:sp>
    </p:spTree>
    <p:extLst>
      <p:ext uri="{BB962C8B-B14F-4D97-AF65-F5344CB8AC3E}">
        <p14:creationId xmlns:p14="http://schemas.microsoft.com/office/powerpoint/2010/main" val="340847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4784F0-6952-DC43-A7F7-8261D01445FC}" type="slidenum">
              <a:rPr lang="en-US" smtClean="0"/>
              <a:t>31</a:t>
            </a:fld>
            <a:endParaRPr lang="en-US"/>
          </a:p>
        </p:txBody>
      </p:sp>
    </p:spTree>
    <p:extLst>
      <p:ext uri="{BB962C8B-B14F-4D97-AF65-F5344CB8AC3E}">
        <p14:creationId xmlns:p14="http://schemas.microsoft.com/office/powerpoint/2010/main" val="1936448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4.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jpe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sv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3.svg"/><Relationship Id="rId7" Type="http://schemas.openxmlformats.org/officeDocument/2006/relationships/image" Target="../media/image58.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svg"/></Relationships>
</file>

<file path=ppt/slides/_rels/slide22.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79.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3.svg"/><Relationship Id="rId7" Type="http://schemas.openxmlformats.org/officeDocument/2006/relationships/image" Target="../media/image8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svg"/></Relationships>
</file>

<file path=ppt/slides/_rels/slide35.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13.jpeg"/><Relationship Id="rId11" Type="http://schemas.openxmlformats.org/officeDocument/2006/relationships/image" Target="../media/image118.jpeg"/><Relationship Id="rId5" Type="http://schemas.openxmlformats.org/officeDocument/2006/relationships/image" Target="../media/image112.jpeg"/><Relationship Id="rId10" Type="http://schemas.openxmlformats.org/officeDocument/2006/relationships/image" Target="../media/image117.jpeg"/><Relationship Id="rId4" Type="http://schemas.openxmlformats.org/officeDocument/2006/relationships/image" Target="../media/image111.jpeg"/><Relationship Id="rId9" Type="http://schemas.openxmlformats.org/officeDocument/2006/relationships/image" Target="../media/image116.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1727"/>
        </a:solidFill>
        <a:effectLst/>
      </p:bgPr>
    </p:bg>
    <p:spTree>
      <p:nvGrpSpPr>
        <p:cNvPr id="1" name=""/>
        <p:cNvGrpSpPr/>
        <p:nvPr/>
      </p:nvGrpSpPr>
      <p:grpSpPr>
        <a:xfrm>
          <a:off x="0" y="0"/>
          <a:ext cx="0" cy="0"/>
          <a:chOff x="0" y="0"/>
          <a:chExt cx="0" cy="0"/>
        </a:xfrm>
      </p:grpSpPr>
      <p:sp>
        <p:nvSpPr>
          <p:cNvPr id="2" name="Freeform 2"/>
          <p:cNvSpPr/>
          <p:nvPr/>
        </p:nvSpPr>
        <p:spPr>
          <a:xfrm rot="5400000">
            <a:off x="8437735" y="2198487"/>
            <a:ext cx="1412530" cy="1223604"/>
          </a:xfrm>
          <a:custGeom>
            <a:avLst/>
            <a:gdLst/>
            <a:ahLst/>
            <a:cxnLst/>
            <a:rect l="l" t="t" r="r" b="b"/>
            <a:pathLst>
              <a:path w="1412530" h="1223604">
                <a:moveTo>
                  <a:pt x="0" y="0"/>
                </a:moveTo>
                <a:lnTo>
                  <a:pt x="1412530" y="0"/>
                </a:lnTo>
                <a:lnTo>
                  <a:pt x="1412530" y="1223604"/>
                </a:lnTo>
                <a:lnTo>
                  <a:pt x="0" y="12236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85806" y="2166837"/>
            <a:ext cx="1116389" cy="1286903"/>
          </a:xfrm>
          <a:custGeom>
            <a:avLst/>
            <a:gdLst/>
            <a:ahLst/>
            <a:cxnLst/>
            <a:rect l="l" t="t" r="r" b="b"/>
            <a:pathLst>
              <a:path w="1116389" h="1286903">
                <a:moveTo>
                  <a:pt x="0" y="0"/>
                </a:moveTo>
                <a:lnTo>
                  <a:pt x="1116388" y="0"/>
                </a:lnTo>
                <a:lnTo>
                  <a:pt x="1116388" y="1286904"/>
                </a:lnTo>
                <a:lnTo>
                  <a:pt x="0" y="128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455718" y="9009088"/>
            <a:ext cx="223469" cy="223469"/>
          </a:xfrm>
          <a:custGeom>
            <a:avLst/>
            <a:gdLst/>
            <a:ahLst/>
            <a:cxnLst/>
            <a:rect l="l" t="t" r="r" b="b"/>
            <a:pathLst>
              <a:path w="223469" h="223469">
                <a:moveTo>
                  <a:pt x="0" y="0"/>
                </a:moveTo>
                <a:lnTo>
                  <a:pt x="223469" y="0"/>
                </a:lnTo>
                <a:lnTo>
                  <a:pt x="223469" y="223469"/>
                </a:lnTo>
                <a:lnTo>
                  <a:pt x="0" y="223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9041465" y="9009088"/>
            <a:ext cx="223469" cy="223469"/>
          </a:xfrm>
          <a:custGeom>
            <a:avLst/>
            <a:gdLst/>
            <a:ahLst/>
            <a:cxnLst/>
            <a:rect l="l" t="t" r="r" b="b"/>
            <a:pathLst>
              <a:path w="223469" h="223469">
                <a:moveTo>
                  <a:pt x="0" y="0"/>
                </a:moveTo>
                <a:lnTo>
                  <a:pt x="223469" y="0"/>
                </a:lnTo>
                <a:lnTo>
                  <a:pt x="223469" y="223469"/>
                </a:lnTo>
                <a:lnTo>
                  <a:pt x="0" y="2234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9608813" y="9009088"/>
            <a:ext cx="223469" cy="223469"/>
          </a:xfrm>
          <a:custGeom>
            <a:avLst/>
            <a:gdLst/>
            <a:ahLst/>
            <a:cxnLst/>
            <a:rect l="l" t="t" r="r" b="b"/>
            <a:pathLst>
              <a:path w="223469" h="223469">
                <a:moveTo>
                  <a:pt x="0" y="0"/>
                </a:moveTo>
                <a:lnTo>
                  <a:pt x="223469" y="0"/>
                </a:lnTo>
                <a:lnTo>
                  <a:pt x="223469" y="223469"/>
                </a:lnTo>
                <a:lnTo>
                  <a:pt x="0" y="2234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83582" y="-347819"/>
            <a:ext cx="18655163" cy="10982638"/>
          </a:xfrm>
          <a:custGeom>
            <a:avLst/>
            <a:gdLst/>
            <a:ahLst/>
            <a:cxnLst/>
            <a:rect l="l" t="t" r="r" b="b"/>
            <a:pathLst>
              <a:path w="18655163" h="10982638">
                <a:moveTo>
                  <a:pt x="0" y="0"/>
                </a:moveTo>
                <a:lnTo>
                  <a:pt x="18655163" y="0"/>
                </a:lnTo>
                <a:lnTo>
                  <a:pt x="18655163" y="10982638"/>
                </a:lnTo>
                <a:lnTo>
                  <a:pt x="0" y="10982638"/>
                </a:lnTo>
                <a:lnTo>
                  <a:pt x="0" y="0"/>
                </a:lnTo>
                <a:close/>
              </a:path>
            </a:pathLst>
          </a:custGeom>
          <a:blipFill>
            <a:blip r:embed="rId12"/>
            <a:stretch>
              <a:fillRect l="-2767" t="-835" r="-2767"/>
            </a:stretch>
          </a:blipFill>
        </p:spPr>
        <p:txBody>
          <a:bodyPr/>
          <a:lstStyle/>
          <a:p>
            <a:endParaRPr lang="en-US"/>
          </a:p>
        </p:txBody>
      </p:sp>
      <p:sp>
        <p:nvSpPr>
          <p:cNvPr id="8" name="TextBox 8"/>
          <p:cNvSpPr txBox="1"/>
          <p:nvPr/>
        </p:nvSpPr>
        <p:spPr>
          <a:xfrm>
            <a:off x="362277" y="5754111"/>
            <a:ext cx="8679187" cy="2623804"/>
          </a:xfrm>
          <a:prstGeom prst="rect">
            <a:avLst/>
          </a:prstGeom>
        </p:spPr>
        <p:txBody>
          <a:bodyPr lIns="0" tIns="0" rIns="0" bIns="0" rtlCol="0" anchor="t">
            <a:spAutoFit/>
          </a:bodyPr>
          <a:lstStyle/>
          <a:p>
            <a:pPr>
              <a:lnSpc>
                <a:spcPts val="10020"/>
              </a:lnSpc>
            </a:pPr>
            <a:r>
              <a:rPr lang="en-US" sz="10892" spc="108">
                <a:solidFill>
                  <a:srgbClr val="A735AD"/>
                </a:solidFill>
                <a:latin typeface="Rubik One"/>
              </a:rPr>
              <a:t>LEAGUE OF LEGENDS </a:t>
            </a:r>
          </a:p>
        </p:txBody>
      </p:sp>
      <p:sp>
        <p:nvSpPr>
          <p:cNvPr id="9" name="TextBox 9"/>
          <p:cNvSpPr txBox="1"/>
          <p:nvPr/>
        </p:nvSpPr>
        <p:spPr>
          <a:xfrm>
            <a:off x="769987" y="8897418"/>
            <a:ext cx="18124589" cy="894229"/>
          </a:xfrm>
          <a:prstGeom prst="rect">
            <a:avLst/>
          </a:prstGeom>
        </p:spPr>
        <p:txBody>
          <a:bodyPr lIns="0" tIns="0" rIns="0" bIns="0" rtlCol="0" anchor="t">
            <a:spAutoFit/>
          </a:bodyPr>
          <a:lstStyle/>
          <a:p>
            <a:pPr>
              <a:lnSpc>
                <a:spcPts val="6624"/>
              </a:lnSpc>
            </a:pPr>
            <a:r>
              <a:rPr lang="en-US" sz="7200" spc="72">
                <a:solidFill>
                  <a:srgbClr val="FFFFFF"/>
                </a:solidFill>
                <a:latin typeface="Rubik One"/>
              </a:rPr>
              <a:t>GROUP - 7</a:t>
            </a:r>
          </a:p>
        </p:txBody>
      </p:sp>
      <p:sp>
        <p:nvSpPr>
          <p:cNvPr id="10" name="TextBox 10"/>
          <p:cNvSpPr txBox="1"/>
          <p:nvPr/>
        </p:nvSpPr>
        <p:spPr>
          <a:xfrm>
            <a:off x="10343885" y="5630286"/>
            <a:ext cx="8550692" cy="2168156"/>
          </a:xfrm>
          <a:prstGeom prst="rect">
            <a:avLst/>
          </a:prstGeom>
        </p:spPr>
        <p:txBody>
          <a:bodyPr lIns="0" tIns="0" rIns="0" bIns="0" rtlCol="0" anchor="t">
            <a:spAutoFit/>
          </a:bodyPr>
          <a:lstStyle/>
          <a:p>
            <a:pPr>
              <a:lnSpc>
                <a:spcPts val="5576"/>
              </a:lnSpc>
            </a:pPr>
            <a:r>
              <a:rPr lang="en-US" sz="6061" spc="60">
                <a:solidFill>
                  <a:srgbClr val="BB38B5"/>
                </a:solidFill>
                <a:latin typeface="Rubik One"/>
              </a:rPr>
              <a:t>WINNING TEAM ANALYSIS &amp; TEAM PREDICTION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5123708" y="-23444"/>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794480" y="4205302"/>
            <a:ext cx="736150" cy="896099"/>
            <a:chOff x="0" y="0"/>
            <a:chExt cx="193883" cy="236009"/>
          </a:xfrm>
        </p:grpSpPr>
        <p:sp>
          <p:nvSpPr>
            <p:cNvPr id="6" name="Freeform 6"/>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US"/>
            </a:p>
          </p:txBody>
        </p:sp>
        <p:sp>
          <p:nvSpPr>
            <p:cNvPr id="7" name="TextBox 7"/>
            <p:cNvSpPr txBox="1"/>
            <p:nvPr/>
          </p:nvSpPr>
          <p:spPr>
            <a:xfrm>
              <a:off x="0" y="1731"/>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01</a:t>
              </a:r>
            </a:p>
          </p:txBody>
        </p:sp>
      </p:grpSp>
      <p:sp>
        <p:nvSpPr>
          <p:cNvPr id="8" name="TextBox 8"/>
          <p:cNvSpPr txBox="1"/>
          <p:nvPr/>
        </p:nvSpPr>
        <p:spPr>
          <a:xfrm>
            <a:off x="2689046" y="4238808"/>
            <a:ext cx="6346855" cy="512207"/>
          </a:xfrm>
          <a:prstGeom prst="rect">
            <a:avLst/>
          </a:prstGeom>
        </p:spPr>
        <p:txBody>
          <a:bodyPr lIns="0" tIns="0" rIns="0" bIns="0" rtlCol="0" anchor="t">
            <a:spAutoFit/>
          </a:bodyPr>
          <a:lstStyle/>
          <a:p>
            <a:pPr marL="0" lvl="0" indent="0" algn="l">
              <a:lnSpc>
                <a:spcPts val="4154"/>
              </a:lnSpc>
              <a:spcBef>
                <a:spcPct val="0"/>
              </a:spcBef>
            </a:pPr>
            <a:r>
              <a:rPr lang="en-US" sz="3010" spc="295">
                <a:solidFill>
                  <a:srgbClr val="231F20"/>
                </a:solidFill>
                <a:latin typeface="Montserrat Classic"/>
              </a:rPr>
              <a:t>Logistic Regression</a:t>
            </a:r>
          </a:p>
        </p:txBody>
      </p:sp>
      <p:grpSp>
        <p:nvGrpSpPr>
          <p:cNvPr id="9" name="Group 9"/>
          <p:cNvGrpSpPr/>
          <p:nvPr/>
        </p:nvGrpSpPr>
        <p:grpSpPr>
          <a:xfrm>
            <a:off x="12573606" y="3743682"/>
            <a:ext cx="3314591" cy="3314591"/>
            <a:chOff x="0" y="0"/>
            <a:chExt cx="4872604" cy="4872604"/>
          </a:xfrm>
        </p:grpSpPr>
        <p:sp>
          <p:nvSpPr>
            <p:cNvPr id="10" name="Freeform 10"/>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txBody>
            <a:bodyPr/>
            <a:lstStyle/>
            <a:p>
              <a:endParaRPr lang="en-US"/>
            </a:p>
          </p:txBody>
        </p:sp>
      </p:grpSp>
      <p:grpSp>
        <p:nvGrpSpPr>
          <p:cNvPr id="11" name="Group 11"/>
          <p:cNvGrpSpPr/>
          <p:nvPr/>
        </p:nvGrpSpPr>
        <p:grpSpPr>
          <a:xfrm>
            <a:off x="9981212" y="3767100"/>
            <a:ext cx="3314591" cy="3326378"/>
            <a:chOff x="0" y="0"/>
            <a:chExt cx="4872604" cy="4889931"/>
          </a:xfrm>
        </p:grpSpPr>
        <p:sp>
          <p:nvSpPr>
            <p:cNvPr id="12" name="Freeform 12"/>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US"/>
            </a:p>
          </p:txBody>
        </p:sp>
      </p:grpSp>
      <p:grpSp>
        <p:nvGrpSpPr>
          <p:cNvPr id="13" name="Group 13"/>
          <p:cNvGrpSpPr/>
          <p:nvPr/>
        </p:nvGrpSpPr>
        <p:grpSpPr>
          <a:xfrm>
            <a:off x="12548713" y="6337440"/>
            <a:ext cx="3314591" cy="3315573"/>
            <a:chOff x="0" y="0"/>
            <a:chExt cx="4872604" cy="4874047"/>
          </a:xfrm>
        </p:grpSpPr>
        <p:sp>
          <p:nvSpPr>
            <p:cNvPr id="14" name="Freeform 14"/>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txBody>
            <a:bodyPr/>
            <a:lstStyle/>
            <a:p>
              <a:endParaRPr lang="en-US"/>
            </a:p>
          </p:txBody>
        </p:sp>
      </p:grpSp>
      <p:grpSp>
        <p:nvGrpSpPr>
          <p:cNvPr id="15" name="Group 15"/>
          <p:cNvGrpSpPr/>
          <p:nvPr/>
        </p:nvGrpSpPr>
        <p:grpSpPr>
          <a:xfrm>
            <a:off x="10878301" y="4617656"/>
            <a:ext cx="1520413" cy="152041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469664" y="7244657"/>
            <a:ext cx="1522475" cy="1522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3447581" y="4617656"/>
            <a:ext cx="1566642" cy="156664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4" name="Freeform 24"/>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Freeform 25"/>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TextBox 26"/>
          <p:cNvSpPr txBox="1"/>
          <p:nvPr/>
        </p:nvSpPr>
        <p:spPr>
          <a:xfrm>
            <a:off x="619558" y="651448"/>
            <a:ext cx="11522076"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METHODS</a:t>
            </a:r>
          </a:p>
        </p:txBody>
      </p:sp>
      <p:grpSp>
        <p:nvGrpSpPr>
          <p:cNvPr id="27" name="Group 27"/>
          <p:cNvGrpSpPr/>
          <p:nvPr/>
        </p:nvGrpSpPr>
        <p:grpSpPr>
          <a:xfrm>
            <a:off x="805769" y="2263106"/>
            <a:ext cx="5689104" cy="275488"/>
            <a:chOff x="0" y="0"/>
            <a:chExt cx="4519796" cy="218865"/>
          </a:xfrm>
        </p:grpSpPr>
        <p:sp>
          <p:nvSpPr>
            <p:cNvPr id="28" name="Freeform 28"/>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29" name="TextBox 29"/>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0" name="Group 30"/>
          <p:cNvGrpSpPr/>
          <p:nvPr/>
        </p:nvGrpSpPr>
        <p:grpSpPr>
          <a:xfrm>
            <a:off x="1794480" y="5761536"/>
            <a:ext cx="736150" cy="915978"/>
            <a:chOff x="0" y="-11867"/>
            <a:chExt cx="193883" cy="241245"/>
          </a:xfrm>
        </p:grpSpPr>
        <p:sp>
          <p:nvSpPr>
            <p:cNvPr id="31" name="Freeform 31"/>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32" name="TextBox 32"/>
            <p:cNvSpPr txBox="1"/>
            <p:nvPr/>
          </p:nvSpPr>
          <p:spPr>
            <a:xfrm>
              <a:off x="0" y="-11867"/>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02</a:t>
              </a:r>
            </a:p>
          </p:txBody>
        </p:sp>
      </p:grpSp>
      <p:sp>
        <p:nvSpPr>
          <p:cNvPr id="33" name="TextBox 33"/>
          <p:cNvSpPr txBox="1"/>
          <p:nvPr/>
        </p:nvSpPr>
        <p:spPr>
          <a:xfrm>
            <a:off x="2689046" y="5899620"/>
            <a:ext cx="6346855" cy="512207"/>
          </a:xfrm>
          <a:prstGeom prst="rect">
            <a:avLst/>
          </a:prstGeom>
        </p:spPr>
        <p:txBody>
          <a:bodyPr lIns="0" tIns="0" rIns="0" bIns="0" rtlCol="0" anchor="t">
            <a:spAutoFit/>
          </a:bodyPr>
          <a:lstStyle/>
          <a:p>
            <a:pPr marL="0" lvl="0" indent="0" algn="l">
              <a:lnSpc>
                <a:spcPts val="4154"/>
              </a:lnSpc>
              <a:spcBef>
                <a:spcPct val="0"/>
              </a:spcBef>
            </a:pPr>
            <a:r>
              <a:rPr lang="en-US" sz="3010" spc="295">
                <a:solidFill>
                  <a:srgbClr val="231F20"/>
                </a:solidFill>
                <a:latin typeface="Montserrat Classic"/>
              </a:rPr>
              <a:t>Decision Tree</a:t>
            </a:r>
          </a:p>
        </p:txBody>
      </p:sp>
      <p:grpSp>
        <p:nvGrpSpPr>
          <p:cNvPr id="34" name="Group 34"/>
          <p:cNvGrpSpPr/>
          <p:nvPr/>
        </p:nvGrpSpPr>
        <p:grpSpPr>
          <a:xfrm>
            <a:off x="1779896" y="7382708"/>
            <a:ext cx="750734" cy="915978"/>
            <a:chOff x="-3841" y="0"/>
            <a:chExt cx="197724" cy="241245"/>
          </a:xfrm>
        </p:grpSpPr>
        <p:sp>
          <p:nvSpPr>
            <p:cNvPr id="35" name="Freeform 35"/>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36" name="TextBox 36"/>
            <p:cNvSpPr txBox="1"/>
            <p:nvPr/>
          </p:nvSpPr>
          <p:spPr>
            <a:xfrm>
              <a:off x="-3841" y="0"/>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03</a:t>
              </a:r>
            </a:p>
          </p:txBody>
        </p:sp>
      </p:grpSp>
      <p:sp>
        <p:nvSpPr>
          <p:cNvPr id="37" name="TextBox 37"/>
          <p:cNvSpPr txBox="1"/>
          <p:nvPr/>
        </p:nvSpPr>
        <p:spPr>
          <a:xfrm>
            <a:off x="2689046" y="7429440"/>
            <a:ext cx="6346855" cy="512207"/>
          </a:xfrm>
          <a:prstGeom prst="rect">
            <a:avLst/>
          </a:prstGeom>
        </p:spPr>
        <p:txBody>
          <a:bodyPr lIns="0" tIns="0" rIns="0" bIns="0" rtlCol="0" anchor="t">
            <a:spAutoFit/>
          </a:bodyPr>
          <a:lstStyle/>
          <a:p>
            <a:pPr marL="0" lvl="0" indent="0" algn="l">
              <a:lnSpc>
                <a:spcPts val="4154"/>
              </a:lnSpc>
              <a:spcBef>
                <a:spcPct val="0"/>
              </a:spcBef>
            </a:pPr>
            <a:r>
              <a:rPr lang="en-US" sz="3010" spc="295">
                <a:solidFill>
                  <a:srgbClr val="231F20"/>
                </a:solidFill>
                <a:latin typeface="Montserrat Classic"/>
              </a:rPr>
              <a:t>XGboost</a:t>
            </a:r>
          </a:p>
        </p:txBody>
      </p:sp>
      <p:grpSp>
        <p:nvGrpSpPr>
          <p:cNvPr id="38" name="Group 38"/>
          <p:cNvGrpSpPr/>
          <p:nvPr/>
        </p:nvGrpSpPr>
        <p:grpSpPr>
          <a:xfrm>
            <a:off x="12085550" y="-131220"/>
            <a:ext cx="9534019" cy="1112295"/>
            <a:chOff x="0" y="0"/>
            <a:chExt cx="1876002" cy="218865"/>
          </a:xfrm>
        </p:grpSpPr>
        <p:sp>
          <p:nvSpPr>
            <p:cNvPr id="39" name="Freeform 3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0" name="TextBox 4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1" name="Freeform 41"/>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8632117" y="-35415"/>
            <a:ext cx="9655883" cy="5431434"/>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333" b="-9333"/>
              </a:stretch>
            </a:blipFill>
          </p:spPr>
          <p:txBody>
            <a:bodyPr/>
            <a:lstStyle/>
            <a:p>
              <a:endParaRPr lang="en-US"/>
            </a:p>
          </p:txBody>
        </p:sp>
      </p:grpSp>
      <p:grpSp>
        <p:nvGrpSpPr>
          <p:cNvPr id="7" name="Group 7"/>
          <p:cNvGrpSpPr/>
          <p:nvPr/>
        </p:nvGrpSpPr>
        <p:grpSpPr>
          <a:xfrm>
            <a:off x="2082964" y="2422619"/>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7613275" y="2181328"/>
            <a:ext cx="2381235" cy="2046374"/>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12" name="TextBox 12"/>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7223628" y="4440741"/>
            <a:ext cx="6331281" cy="1563793"/>
            <a:chOff x="0" y="0"/>
            <a:chExt cx="2161091" cy="533778"/>
          </a:xfrm>
        </p:grpSpPr>
        <p:sp>
          <p:nvSpPr>
            <p:cNvPr id="14" name="Freeform 14"/>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15" name="TextBox 15"/>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5935013" y="4199450"/>
            <a:ext cx="2381235" cy="2046374"/>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18" name="TextBox 18"/>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2082964" y="6417274"/>
            <a:ext cx="6331281" cy="1563793"/>
            <a:chOff x="0" y="0"/>
            <a:chExt cx="2161091" cy="533778"/>
          </a:xfrm>
        </p:grpSpPr>
        <p:sp>
          <p:nvSpPr>
            <p:cNvPr id="20" name="Freeform 20"/>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21" name="TextBox 21"/>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7476715" y="6175983"/>
            <a:ext cx="2381235" cy="2046374"/>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24" name="TextBox 24"/>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8120235" y="6703024"/>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6" name="Group 26"/>
          <p:cNvGrpSpPr/>
          <p:nvPr/>
        </p:nvGrpSpPr>
        <p:grpSpPr>
          <a:xfrm>
            <a:off x="7688260" y="8431907"/>
            <a:ext cx="6331281" cy="1563793"/>
            <a:chOff x="0" y="0"/>
            <a:chExt cx="2161091" cy="533778"/>
          </a:xfrm>
        </p:grpSpPr>
        <p:sp>
          <p:nvSpPr>
            <p:cNvPr id="27" name="Freeform 27"/>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28" name="TextBox 28"/>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9" name="Group 29"/>
          <p:cNvGrpSpPr/>
          <p:nvPr/>
        </p:nvGrpSpPr>
        <p:grpSpPr>
          <a:xfrm>
            <a:off x="5935013" y="8152517"/>
            <a:ext cx="2381235" cy="2046374"/>
            <a:chOff x="0" y="0"/>
            <a:chExt cx="812800" cy="698500"/>
          </a:xfrm>
        </p:grpSpPr>
        <p:sp>
          <p:nvSpPr>
            <p:cNvPr id="30" name="Freeform 3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31" name="TextBox 31"/>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32" name="Freeform 32"/>
          <p:cNvSpPr/>
          <p:nvPr/>
        </p:nvSpPr>
        <p:spPr>
          <a:xfrm>
            <a:off x="8120235" y="2465863"/>
            <a:ext cx="1327817" cy="1524037"/>
          </a:xfrm>
          <a:custGeom>
            <a:avLst/>
            <a:gdLst/>
            <a:ahLst/>
            <a:cxnLst/>
            <a:rect l="l" t="t" r="r" b="b"/>
            <a:pathLst>
              <a:path w="1327817" h="1524037">
                <a:moveTo>
                  <a:pt x="0" y="0"/>
                </a:moveTo>
                <a:lnTo>
                  <a:pt x="1327817" y="0"/>
                </a:lnTo>
                <a:lnTo>
                  <a:pt x="1327817" y="1524037"/>
                </a:lnTo>
                <a:lnTo>
                  <a:pt x="0" y="15240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3" name="Freeform 33"/>
          <p:cNvSpPr/>
          <p:nvPr/>
        </p:nvSpPr>
        <p:spPr>
          <a:xfrm>
            <a:off x="6446991" y="4786739"/>
            <a:ext cx="1357280" cy="1047531"/>
          </a:xfrm>
          <a:custGeom>
            <a:avLst/>
            <a:gdLst/>
            <a:ahLst/>
            <a:cxnLst/>
            <a:rect l="l" t="t" r="r" b="b"/>
            <a:pathLst>
              <a:path w="1357280" h="1047531">
                <a:moveTo>
                  <a:pt x="0" y="0"/>
                </a:moveTo>
                <a:lnTo>
                  <a:pt x="1357280" y="0"/>
                </a:lnTo>
                <a:lnTo>
                  <a:pt x="1357280" y="1047532"/>
                </a:lnTo>
                <a:lnTo>
                  <a:pt x="0" y="10475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4" name="Freeform 34"/>
          <p:cNvSpPr/>
          <p:nvPr/>
        </p:nvSpPr>
        <p:spPr>
          <a:xfrm>
            <a:off x="6630770" y="8641457"/>
            <a:ext cx="989720" cy="989720"/>
          </a:xfrm>
          <a:custGeom>
            <a:avLst/>
            <a:gdLst/>
            <a:ahLst/>
            <a:cxnLst/>
            <a:rect l="l" t="t" r="r" b="b"/>
            <a:pathLst>
              <a:path w="989720" h="989720">
                <a:moveTo>
                  <a:pt x="0" y="0"/>
                </a:moveTo>
                <a:lnTo>
                  <a:pt x="989721" y="0"/>
                </a:lnTo>
                <a:lnTo>
                  <a:pt x="989721" y="989721"/>
                </a:lnTo>
                <a:lnTo>
                  <a:pt x="0" y="9897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5" name="TextBox 35"/>
          <p:cNvSpPr txBox="1"/>
          <p:nvPr/>
        </p:nvSpPr>
        <p:spPr>
          <a:xfrm>
            <a:off x="593300" y="1158585"/>
            <a:ext cx="8946374" cy="848349"/>
          </a:xfrm>
          <a:prstGeom prst="rect">
            <a:avLst/>
          </a:prstGeom>
        </p:spPr>
        <p:txBody>
          <a:bodyPr lIns="0" tIns="0" rIns="0" bIns="0" rtlCol="0" anchor="t">
            <a:spAutoFit/>
          </a:bodyPr>
          <a:lstStyle/>
          <a:p>
            <a:pPr marL="0" lvl="0" indent="0">
              <a:lnSpc>
                <a:spcPts val="6842"/>
              </a:lnSpc>
              <a:spcBef>
                <a:spcPct val="0"/>
              </a:spcBef>
            </a:pPr>
            <a:r>
              <a:rPr lang="en-US" sz="4958" spc="173">
                <a:solidFill>
                  <a:srgbClr val="010101"/>
                </a:solidFill>
                <a:latin typeface="Archivo Black"/>
              </a:rPr>
              <a:t>GUIDLINES:</a:t>
            </a:r>
          </a:p>
        </p:txBody>
      </p:sp>
      <p:sp>
        <p:nvSpPr>
          <p:cNvPr id="36" name="TextBox 36"/>
          <p:cNvSpPr txBox="1"/>
          <p:nvPr/>
        </p:nvSpPr>
        <p:spPr>
          <a:xfrm>
            <a:off x="1824169" y="2837485"/>
            <a:ext cx="6331281" cy="715010"/>
          </a:xfrm>
          <a:prstGeom prst="rect">
            <a:avLst/>
          </a:prstGeom>
        </p:spPr>
        <p:txBody>
          <a:bodyPr lIns="0" tIns="0" rIns="0" bIns="0" rtlCol="0" anchor="t">
            <a:spAutoFit/>
          </a:bodyPr>
          <a:lstStyle/>
          <a:p>
            <a:pPr algn="ctr">
              <a:lnSpc>
                <a:spcPts val="2859"/>
              </a:lnSpc>
              <a:spcBef>
                <a:spcPct val="0"/>
              </a:spcBef>
            </a:pPr>
            <a:r>
              <a:rPr lang="en-US" sz="2199">
                <a:solidFill>
                  <a:srgbClr val="F0F4F8"/>
                </a:solidFill>
                <a:latin typeface="Open Sauce"/>
              </a:rPr>
              <a:t>split train data into remainder/test set and train/validation set</a:t>
            </a:r>
          </a:p>
        </p:txBody>
      </p:sp>
      <p:sp>
        <p:nvSpPr>
          <p:cNvPr id="37" name="TextBox 37"/>
          <p:cNvSpPr txBox="1"/>
          <p:nvPr/>
        </p:nvSpPr>
        <p:spPr>
          <a:xfrm>
            <a:off x="9539674" y="4957445"/>
            <a:ext cx="1967880" cy="353060"/>
          </a:xfrm>
          <a:prstGeom prst="rect">
            <a:avLst/>
          </a:prstGeom>
        </p:spPr>
        <p:txBody>
          <a:bodyPr lIns="0" tIns="0" rIns="0" bIns="0" rtlCol="0" anchor="t">
            <a:spAutoFit/>
          </a:bodyPr>
          <a:lstStyle/>
          <a:p>
            <a:pPr algn="ctr">
              <a:lnSpc>
                <a:spcPts val="2859"/>
              </a:lnSpc>
              <a:spcBef>
                <a:spcPct val="0"/>
              </a:spcBef>
            </a:pPr>
            <a:r>
              <a:rPr lang="en-US" sz="2199">
                <a:solidFill>
                  <a:srgbClr val="FFFFFF"/>
                </a:solidFill>
                <a:latin typeface="Open Sauce"/>
              </a:rPr>
              <a:t>Scale our data</a:t>
            </a:r>
          </a:p>
        </p:txBody>
      </p:sp>
      <p:sp>
        <p:nvSpPr>
          <p:cNvPr id="38" name="TextBox 38"/>
          <p:cNvSpPr txBox="1"/>
          <p:nvPr/>
        </p:nvSpPr>
        <p:spPr>
          <a:xfrm>
            <a:off x="1661365" y="7037367"/>
            <a:ext cx="6331281" cy="353060"/>
          </a:xfrm>
          <a:prstGeom prst="rect">
            <a:avLst/>
          </a:prstGeom>
        </p:spPr>
        <p:txBody>
          <a:bodyPr lIns="0" tIns="0" rIns="0" bIns="0" rtlCol="0" anchor="t">
            <a:spAutoFit/>
          </a:bodyPr>
          <a:lstStyle/>
          <a:p>
            <a:pPr algn="ctr">
              <a:lnSpc>
                <a:spcPts val="2859"/>
              </a:lnSpc>
              <a:spcBef>
                <a:spcPct val="0"/>
              </a:spcBef>
            </a:pPr>
            <a:r>
              <a:rPr lang="en-US" sz="2199">
                <a:solidFill>
                  <a:srgbClr val="F0F4F8"/>
                </a:solidFill>
                <a:latin typeface="Open Sauce"/>
              </a:rPr>
              <a:t>Optimize the data and fit our final data</a:t>
            </a:r>
          </a:p>
        </p:txBody>
      </p:sp>
      <p:sp>
        <p:nvSpPr>
          <p:cNvPr id="39" name="TextBox 39"/>
          <p:cNvSpPr txBox="1"/>
          <p:nvPr/>
        </p:nvSpPr>
        <p:spPr>
          <a:xfrm>
            <a:off x="8353887" y="8989649"/>
            <a:ext cx="5201022" cy="715645"/>
          </a:xfrm>
          <a:prstGeom prst="rect">
            <a:avLst/>
          </a:prstGeom>
        </p:spPr>
        <p:txBody>
          <a:bodyPr lIns="0" tIns="0" rIns="0" bIns="0" rtlCol="0" anchor="t">
            <a:spAutoFit/>
          </a:bodyPr>
          <a:lstStyle/>
          <a:p>
            <a:pPr algn="ctr">
              <a:lnSpc>
                <a:spcPts val="2859"/>
              </a:lnSpc>
              <a:spcBef>
                <a:spcPct val="0"/>
              </a:spcBef>
            </a:pPr>
            <a:r>
              <a:rPr lang="en-US" sz="2199" dirty="0">
                <a:solidFill>
                  <a:srgbClr val="F0F4F8"/>
                </a:solidFill>
                <a:latin typeface="Open Sauce"/>
              </a:rPr>
              <a:t>Create confusion matrix for each model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30066" y="1451081"/>
            <a:ext cx="5805025" cy="844761"/>
          </a:xfrm>
          <a:custGeom>
            <a:avLst/>
            <a:gdLst/>
            <a:ahLst/>
            <a:cxnLst/>
            <a:rect l="l" t="t" r="r" b="b"/>
            <a:pathLst>
              <a:path w="5805025" h="844761">
                <a:moveTo>
                  <a:pt x="0" y="0"/>
                </a:moveTo>
                <a:lnTo>
                  <a:pt x="5805025" y="0"/>
                </a:lnTo>
                <a:lnTo>
                  <a:pt x="5805025" y="844761"/>
                </a:lnTo>
                <a:lnTo>
                  <a:pt x="0" y="844761"/>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5178363" y="-100311"/>
            <a:ext cx="19354610" cy="2258023"/>
            <a:chOff x="0" y="0"/>
            <a:chExt cx="1876002" cy="218865"/>
          </a:xfrm>
        </p:grpSpPr>
        <p:sp>
          <p:nvSpPr>
            <p:cNvPr id="7" name="Freeform 7"/>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8" name="TextBox 8"/>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790381" y="2158098"/>
            <a:ext cx="5689104" cy="275488"/>
            <a:chOff x="0" y="0"/>
            <a:chExt cx="4519796" cy="218865"/>
          </a:xfrm>
        </p:grpSpPr>
        <p:sp>
          <p:nvSpPr>
            <p:cNvPr id="10" name="Freeform 10"/>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11" name="TextBox 11"/>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2085550" y="-131220"/>
            <a:ext cx="9534019" cy="1112295"/>
            <a:chOff x="0" y="0"/>
            <a:chExt cx="1876002" cy="218865"/>
          </a:xfrm>
        </p:grpSpPr>
        <p:sp>
          <p:nvSpPr>
            <p:cNvPr id="13" name="Freeform 1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4" name="TextBox 1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7" name="Freeform 17"/>
          <p:cNvSpPr/>
          <p:nvPr/>
        </p:nvSpPr>
        <p:spPr>
          <a:xfrm>
            <a:off x="14308667" y="878276"/>
            <a:ext cx="3965638" cy="4114800"/>
          </a:xfrm>
          <a:custGeom>
            <a:avLst/>
            <a:gdLst/>
            <a:ahLst/>
            <a:cxnLst/>
            <a:rect l="l" t="t" r="r" b="b"/>
            <a:pathLst>
              <a:path w="3965638" h="4114800">
                <a:moveTo>
                  <a:pt x="0" y="0"/>
                </a:moveTo>
                <a:lnTo>
                  <a:pt x="3965639" y="0"/>
                </a:lnTo>
                <a:lnTo>
                  <a:pt x="396563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TextBox 18"/>
          <p:cNvSpPr txBox="1"/>
          <p:nvPr/>
        </p:nvSpPr>
        <p:spPr>
          <a:xfrm>
            <a:off x="977445" y="577215"/>
            <a:ext cx="8609530" cy="759461"/>
          </a:xfrm>
          <a:prstGeom prst="rect">
            <a:avLst/>
          </a:prstGeom>
        </p:spPr>
        <p:txBody>
          <a:bodyPr lIns="0" tIns="0" rIns="0" bIns="0" rtlCol="0" anchor="t">
            <a:spAutoFit/>
          </a:bodyPr>
          <a:lstStyle/>
          <a:p>
            <a:pPr algn="ctr">
              <a:lnSpc>
                <a:spcPts val="6109"/>
              </a:lnSpc>
              <a:spcBef>
                <a:spcPct val="0"/>
              </a:spcBef>
            </a:pPr>
            <a:r>
              <a:rPr lang="en-US" sz="4699">
                <a:solidFill>
                  <a:srgbClr val="FFFFFF"/>
                </a:solidFill>
                <a:latin typeface="Open Sauce Bold"/>
              </a:rPr>
              <a:t>LOGISTIC REGRESSION</a:t>
            </a:r>
          </a:p>
        </p:txBody>
      </p:sp>
      <p:sp>
        <p:nvSpPr>
          <p:cNvPr id="19" name="TextBox 19"/>
          <p:cNvSpPr txBox="1"/>
          <p:nvPr/>
        </p:nvSpPr>
        <p:spPr>
          <a:xfrm>
            <a:off x="6670521" y="5276389"/>
            <a:ext cx="11113865" cy="3313086"/>
          </a:xfrm>
          <a:prstGeom prst="rect">
            <a:avLst/>
          </a:prstGeom>
        </p:spPr>
        <p:txBody>
          <a:bodyPr wrap="square" lIns="0" tIns="0" rIns="0" bIns="0" rtlCol="0" anchor="t">
            <a:spAutoFit/>
          </a:bodyPr>
          <a:lstStyle/>
          <a:p>
            <a:pPr marL="474979" lvl="1" indent="-237490">
              <a:lnSpc>
                <a:spcPts val="2859"/>
              </a:lnSpc>
              <a:buFont typeface="Arial"/>
              <a:buChar char="•"/>
            </a:pPr>
            <a:r>
              <a:rPr lang="en-US" sz="2000" b="1" dirty="0">
                <a:solidFill>
                  <a:srgbClr val="000000"/>
                </a:solidFill>
                <a:latin typeface="+mj-lt"/>
              </a:rPr>
              <a:t>Using unscaled data, the model achieved an accuracy of approximately 65.36% on the remainder set and approximately 65.45% on the test set, indicating consistent performance between training and testing data</a:t>
            </a:r>
          </a:p>
          <a:p>
            <a:pPr marL="237489" lvl="1">
              <a:lnSpc>
                <a:spcPts val="2859"/>
              </a:lnSpc>
            </a:pPr>
            <a:endParaRPr lang="en-US" sz="2000" b="1" dirty="0">
              <a:solidFill>
                <a:srgbClr val="000000"/>
              </a:solidFill>
              <a:latin typeface="+mj-lt"/>
            </a:endParaRPr>
          </a:p>
          <a:p>
            <a:pPr marL="474979" lvl="1" indent="-237490">
              <a:lnSpc>
                <a:spcPts val="2859"/>
              </a:lnSpc>
              <a:buFont typeface="Arial"/>
              <a:buChar char="•"/>
            </a:pPr>
            <a:r>
              <a:rPr lang="en-US" sz="2000" b="1" dirty="0">
                <a:latin typeface="+mj-lt"/>
              </a:rPr>
              <a:t>Standard scaling the data resulted in improved model performance, with a training accuracy of approximately 70.56% and a validation accuracy of approximately 70.78%, indicating a positive impact on model generalization.</a:t>
            </a:r>
          </a:p>
          <a:p>
            <a:pPr marL="474979" lvl="1" indent="-237490">
              <a:lnSpc>
                <a:spcPts val="2859"/>
              </a:lnSpc>
              <a:buFont typeface="Arial"/>
              <a:buChar char="•"/>
            </a:pPr>
            <a:endParaRPr lang="en-US" sz="2000" b="1" dirty="0">
              <a:solidFill>
                <a:srgbClr val="000000"/>
              </a:solidFill>
              <a:latin typeface="Open Sauce Bold"/>
            </a:endParaRPr>
          </a:p>
          <a:p>
            <a:pPr marL="474979" lvl="1" indent="-237490">
              <a:lnSpc>
                <a:spcPts val="2859"/>
              </a:lnSpc>
              <a:buFont typeface="Arial"/>
              <a:buChar char="•"/>
            </a:pPr>
            <a:endParaRPr lang="en-US" sz="2000" b="1" dirty="0">
              <a:solidFill>
                <a:srgbClr val="000000"/>
              </a:solidFill>
              <a:latin typeface="Open Sauce Bold"/>
            </a:endParaRPr>
          </a:p>
        </p:txBody>
      </p:sp>
      <p:pic>
        <p:nvPicPr>
          <p:cNvPr id="22" name="Picture 21" descr="A close-up of numbers&#10;&#10;Description automatically generated">
            <a:extLst>
              <a:ext uri="{FF2B5EF4-FFF2-40B4-BE49-F238E27FC236}">
                <a16:creationId xmlns:a16="http://schemas.microsoft.com/office/drawing/2014/main" id="{9A2B5681-83DB-56C0-780E-B3DC5170A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70" y="3518957"/>
            <a:ext cx="5868859" cy="844760"/>
          </a:xfrm>
          <a:prstGeom prst="rect">
            <a:avLst/>
          </a:prstGeom>
        </p:spPr>
      </p:pic>
      <p:pic>
        <p:nvPicPr>
          <p:cNvPr id="24" name="Picture 23" descr="A black text on a white background&#10;&#10;Description automatically generated">
            <a:extLst>
              <a:ext uri="{FF2B5EF4-FFF2-40B4-BE49-F238E27FC236}">
                <a16:creationId xmlns:a16="http://schemas.microsoft.com/office/drawing/2014/main" id="{F35C3830-13F1-7736-E9B0-B5562495C7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13" y="5038247"/>
            <a:ext cx="5818201" cy="953152"/>
          </a:xfrm>
          <a:prstGeom prst="rect">
            <a:avLst/>
          </a:prstGeom>
        </p:spPr>
      </p:pic>
      <p:pic>
        <p:nvPicPr>
          <p:cNvPr id="26" name="Picture 25" descr="A black text on a white background&#10;&#10;Description automatically generated">
            <a:extLst>
              <a:ext uri="{FF2B5EF4-FFF2-40B4-BE49-F238E27FC236}">
                <a16:creationId xmlns:a16="http://schemas.microsoft.com/office/drawing/2014/main" id="{0CD63915-26E8-7DFC-53F7-540737BA1E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13" y="6739430"/>
            <a:ext cx="5877771" cy="9531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4" name="TextBox 4"/>
          <p:cNvSpPr txBox="1"/>
          <p:nvPr/>
        </p:nvSpPr>
        <p:spPr>
          <a:xfrm>
            <a:off x="536347" y="425258"/>
            <a:ext cx="4112865"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Hyperparameter Optimization:.</a:t>
            </a:r>
          </a:p>
        </p:txBody>
      </p:sp>
      <p:sp>
        <p:nvSpPr>
          <p:cNvPr id="5" name="Freeform 5"/>
          <p:cNvSpPr/>
          <p:nvPr/>
        </p:nvSpPr>
        <p:spPr>
          <a:xfrm>
            <a:off x="230066" y="1451081"/>
            <a:ext cx="5805025" cy="844761"/>
          </a:xfrm>
          <a:custGeom>
            <a:avLst/>
            <a:gdLst/>
            <a:ahLst/>
            <a:cxnLst/>
            <a:rect l="l" t="t" r="r" b="b"/>
            <a:pathLst>
              <a:path w="5805025" h="844761">
                <a:moveTo>
                  <a:pt x="0" y="0"/>
                </a:moveTo>
                <a:lnTo>
                  <a:pt x="5805025" y="0"/>
                </a:lnTo>
                <a:lnTo>
                  <a:pt x="5805025" y="844761"/>
                </a:lnTo>
                <a:lnTo>
                  <a:pt x="0" y="844761"/>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5178363" y="-100311"/>
            <a:ext cx="19354610" cy="2258023"/>
            <a:chOff x="0" y="0"/>
            <a:chExt cx="1876002" cy="218865"/>
          </a:xfrm>
        </p:grpSpPr>
        <p:sp>
          <p:nvSpPr>
            <p:cNvPr id="7" name="Freeform 7"/>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8" name="TextBox 8"/>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790381" y="2158098"/>
            <a:ext cx="5689104" cy="275488"/>
            <a:chOff x="0" y="0"/>
            <a:chExt cx="4519796" cy="218865"/>
          </a:xfrm>
        </p:grpSpPr>
        <p:sp>
          <p:nvSpPr>
            <p:cNvPr id="10" name="Freeform 10"/>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11" name="TextBox 11"/>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2085550" y="-131220"/>
            <a:ext cx="9534019" cy="1112295"/>
            <a:chOff x="0" y="0"/>
            <a:chExt cx="1876002" cy="218865"/>
          </a:xfrm>
        </p:grpSpPr>
        <p:sp>
          <p:nvSpPr>
            <p:cNvPr id="13" name="Freeform 1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4" name="TextBox 1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6" name="TextBox 16"/>
          <p:cNvSpPr txBox="1"/>
          <p:nvPr/>
        </p:nvSpPr>
        <p:spPr>
          <a:xfrm>
            <a:off x="977445" y="577215"/>
            <a:ext cx="11108105" cy="759461"/>
          </a:xfrm>
          <a:prstGeom prst="rect">
            <a:avLst/>
          </a:prstGeom>
        </p:spPr>
        <p:txBody>
          <a:bodyPr lIns="0" tIns="0" rIns="0" bIns="0" rtlCol="0" anchor="t">
            <a:spAutoFit/>
          </a:bodyPr>
          <a:lstStyle/>
          <a:p>
            <a:pPr algn="ctr">
              <a:lnSpc>
                <a:spcPts val="6109"/>
              </a:lnSpc>
              <a:spcBef>
                <a:spcPct val="0"/>
              </a:spcBef>
            </a:pPr>
            <a:r>
              <a:rPr lang="en-US" sz="4699">
                <a:solidFill>
                  <a:srgbClr val="FFFFFF"/>
                </a:solidFill>
                <a:latin typeface="Open Sauce Bold"/>
              </a:rPr>
              <a:t>HYPER-PARAMETER OPTIMIZATION</a:t>
            </a:r>
          </a:p>
        </p:txBody>
      </p:sp>
      <p:sp>
        <p:nvSpPr>
          <p:cNvPr id="17" name="TextBox 17"/>
          <p:cNvSpPr txBox="1"/>
          <p:nvPr/>
        </p:nvSpPr>
        <p:spPr>
          <a:xfrm>
            <a:off x="7336717" y="3842067"/>
            <a:ext cx="9497665" cy="2584747"/>
          </a:xfrm>
          <a:prstGeom prst="rect">
            <a:avLst/>
          </a:prstGeom>
        </p:spPr>
        <p:txBody>
          <a:bodyPr lIns="0" tIns="0" rIns="0" bIns="0" rtlCol="0" anchor="t">
            <a:spAutoFit/>
          </a:bodyPr>
          <a:lstStyle/>
          <a:p>
            <a:pPr marL="474979" lvl="1" indent="-237490">
              <a:lnSpc>
                <a:spcPts val="2859"/>
              </a:lnSpc>
              <a:buFont typeface="Arial"/>
              <a:buChar char="•"/>
            </a:pPr>
            <a:r>
              <a:rPr lang="en-US" sz="2199" dirty="0">
                <a:solidFill>
                  <a:srgbClr val="000000"/>
                </a:solidFill>
              </a:rPr>
              <a:t>The process involves selecting the hyperparameter C, aiming to maximize validation accuracy while avoiding overfitting; a value of 100 is chosen based on the results, as it strikes a balance between high accuracy and simplicity.</a:t>
            </a:r>
          </a:p>
          <a:p>
            <a:pPr marL="237489" lvl="1">
              <a:lnSpc>
                <a:spcPts val="2859"/>
              </a:lnSpc>
            </a:pPr>
            <a:endParaRPr lang="en-US" sz="2199" dirty="0">
              <a:solidFill>
                <a:srgbClr val="000000"/>
              </a:solidFill>
            </a:endParaRPr>
          </a:p>
          <a:p>
            <a:pPr marL="474979" lvl="1" indent="-237490">
              <a:lnSpc>
                <a:spcPts val="2859"/>
              </a:lnSpc>
              <a:buFont typeface="Arial"/>
              <a:buChar char="•"/>
            </a:pPr>
            <a:r>
              <a:rPr lang="en-US" sz="2199" dirty="0">
                <a:solidFill>
                  <a:srgbClr val="000000"/>
                </a:solidFill>
              </a:rPr>
              <a:t>With this chosen C value, the final model will be constructed and evaluated on both the remainder and test sets, considering the achieved balance between accuracy and model complexity.</a:t>
            </a:r>
          </a:p>
        </p:txBody>
      </p:sp>
      <p:pic>
        <p:nvPicPr>
          <p:cNvPr id="21" name="Picture 20" descr="A graph with a line and a line&#10;&#10;Description automatically generated">
            <a:extLst>
              <a:ext uri="{FF2B5EF4-FFF2-40B4-BE49-F238E27FC236}">
                <a16:creationId xmlns:a16="http://schemas.microsoft.com/office/drawing/2014/main" id="{6DA84BCA-C6C1-07EB-5BA2-BFCD0CDE1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3" y="2899608"/>
            <a:ext cx="6795440" cy="3539292"/>
          </a:xfrm>
          <a:prstGeom prst="rect">
            <a:avLst/>
          </a:prstGeom>
        </p:spPr>
      </p:pic>
      <p:pic>
        <p:nvPicPr>
          <p:cNvPr id="2" name="Picture 1" descr="A black text with numbers&#10;&#10;Description automatically generated">
            <a:extLst>
              <a:ext uri="{FF2B5EF4-FFF2-40B4-BE49-F238E27FC236}">
                <a16:creationId xmlns:a16="http://schemas.microsoft.com/office/drawing/2014/main" id="{299DAA01-4592-1CF7-DBAC-F8AE2E431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91" y="7812152"/>
            <a:ext cx="7256242" cy="1293748"/>
          </a:xfrm>
          <a:prstGeom prst="rect">
            <a:avLst/>
          </a:prstGeom>
        </p:spPr>
      </p:pic>
      <p:sp>
        <p:nvSpPr>
          <p:cNvPr id="15" name="TextBox 14">
            <a:extLst>
              <a:ext uri="{FF2B5EF4-FFF2-40B4-BE49-F238E27FC236}">
                <a16:creationId xmlns:a16="http://schemas.microsoft.com/office/drawing/2014/main" id="{C0731E23-C89E-3B48-A6CE-243F5F9567C9}"/>
              </a:ext>
            </a:extLst>
          </p:cNvPr>
          <p:cNvSpPr txBox="1"/>
          <p:nvPr/>
        </p:nvSpPr>
        <p:spPr>
          <a:xfrm>
            <a:off x="7549333" y="6857630"/>
            <a:ext cx="10052868" cy="1015663"/>
          </a:xfrm>
          <a:prstGeom prst="rect">
            <a:avLst/>
          </a:prstGeom>
          <a:noFill/>
        </p:spPr>
        <p:txBody>
          <a:bodyPr wrap="square">
            <a:spAutoFit/>
          </a:bodyPr>
          <a:lstStyle/>
          <a:p>
            <a:pPr marL="285750" indent="-285750">
              <a:buFont typeface="Arial" panose="020B0604020202020204" pitchFamily="34" charset="0"/>
              <a:buChar char="•"/>
            </a:pPr>
            <a:r>
              <a:rPr lang="en-US" sz="2000" dirty="0"/>
              <a:t>In the optimized model after performing hyperparameter tuning  . The remainder set achieved an accuracy of approximately 70.53%, while the test set had an accuracy of approximately 70.45%.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8822749" y="109911"/>
            <a:ext cx="2527051"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4343400" y="988331"/>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916860" y="3148979"/>
            <a:ext cx="5689104" cy="275488"/>
            <a:chOff x="0" y="0"/>
            <a:chExt cx="4519796" cy="218865"/>
          </a:xfrm>
        </p:grpSpPr>
        <p:sp>
          <p:nvSpPr>
            <p:cNvPr id="7" name="Freeform 7"/>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8" name="TextBox 8"/>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2085550" y="-131220"/>
            <a:ext cx="9534019" cy="1112295"/>
            <a:chOff x="0" y="0"/>
            <a:chExt cx="1876002" cy="218865"/>
          </a:xfrm>
        </p:grpSpPr>
        <p:sp>
          <p:nvSpPr>
            <p:cNvPr id="10" name="Freeform 1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1" name="TextBox 1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AutoShape 12"/>
          <p:cNvSpPr/>
          <p:nvPr/>
        </p:nvSpPr>
        <p:spPr>
          <a:xfrm>
            <a:off x="17434" y="98107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507421" y="1725604"/>
            <a:ext cx="13819436" cy="812989"/>
          </a:xfrm>
          <a:prstGeom prst="rect">
            <a:avLst/>
          </a:prstGeom>
        </p:spPr>
        <p:txBody>
          <a:bodyPr lIns="0" tIns="0" rIns="0" bIns="0" rtlCol="0" anchor="t">
            <a:spAutoFit/>
          </a:bodyPr>
          <a:lstStyle/>
          <a:p>
            <a:pPr marL="0" lvl="0" indent="0" algn="ctr">
              <a:lnSpc>
                <a:spcPts val="6548"/>
              </a:lnSpc>
              <a:spcBef>
                <a:spcPct val="0"/>
              </a:spcBef>
            </a:pPr>
            <a:r>
              <a:rPr lang="en-US" sz="4745" spc="37" dirty="0">
                <a:solidFill>
                  <a:srgbClr val="FFFFFF"/>
                </a:solidFill>
                <a:latin typeface="Archivo Black"/>
              </a:rPr>
              <a:t>CONFUSION MATRIX- LOGIT MODEL</a:t>
            </a:r>
          </a:p>
        </p:txBody>
      </p:sp>
      <p:pic>
        <p:nvPicPr>
          <p:cNvPr id="17" name="Picture 16" descr="A screenshot of a cell phone&#10;&#10;Description automatically generated">
            <a:extLst>
              <a:ext uri="{FF2B5EF4-FFF2-40B4-BE49-F238E27FC236}">
                <a16:creationId xmlns:a16="http://schemas.microsoft.com/office/drawing/2014/main" id="{C3B6D572-E25F-755A-22CF-FE39CCF7D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863" y="3729411"/>
            <a:ext cx="3701143" cy="1524000"/>
          </a:xfrm>
          <a:prstGeom prst="rect">
            <a:avLst/>
          </a:prstGeom>
        </p:spPr>
      </p:pic>
      <p:pic>
        <p:nvPicPr>
          <p:cNvPr id="19" name="Picture 18" descr="A blue squares with white squares&#10;&#10;Description automatically generated">
            <a:extLst>
              <a:ext uri="{FF2B5EF4-FFF2-40B4-BE49-F238E27FC236}">
                <a16:creationId xmlns:a16="http://schemas.microsoft.com/office/drawing/2014/main" id="{353A0C7E-63F1-36E4-BB6E-D34F04597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5439784"/>
            <a:ext cx="6151676" cy="4690051"/>
          </a:xfrm>
          <a:prstGeom prst="rect">
            <a:avLst/>
          </a:prstGeom>
        </p:spPr>
      </p:pic>
      <p:sp>
        <p:nvSpPr>
          <p:cNvPr id="20" name="TextBox 19">
            <a:extLst>
              <a:ext uri="{FF2B5EF4-FFF2-40B4-BE49-F238E27FC236}">
                <a16:creationId xmlns:a16="http://schemas.microsoft.com/office/drawing/2014/main" id="{6FC8CA54-47C1-CDC4-3875-65795582AC2B}"/>
              </a:ext>
            </a:extLst>
          </p:cNvPr>
          <p:cNvSpPr txBox="1"/>
          <p:nvPr/>
        </p:nvSpPr>
        <p:spPr>
          <a:xfrm>
            <a:off x="7654385" y="5439784"/>
            <a:ext cx="9220200" cy="1200329"/>
          </a:xfrm>
          <a:prstGeom prst="rect">
            <a:avLst/>
          </a:prstGeom>
          <a:noFill/>
        </p:spPr>
        <p:txBody>
          <a:bodyPr wrap="square">
            <a:spAutoFit/>
          </a:bodyPr>
          <a:lstStyle/>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 3,214( ~71.2 %) games were correctly classified for games won</a:t>
            </a:r>
          </a:p>
          <a:p>
            <a:pPr algn="l"/>
            <a:endParaRPr lang="en-US" sz="2400" b="0" i="0" u="none" strike="noStrike" dirty="0">
              <a:solidFill>
                <a:srgbClr val="000000"/>
              </a:solidFill>
              <a:effectLst/>
              <a:latin typeface="Helvetica Neue" panose="02000503000000020004" pitchFamily="2" charset="0"/>
            </a:endParaRPr>
          </a:p>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 3,141(~69%) games were correctly classified for matches lost.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3" name="Group 3"/>
          <p:cNvGrpSpPr/>
          <p:nvPr/>
        </p:nvGrpSpPr>
        <p:grpSpPr>
          <a:xfrm>
            <a:off x="-4971676" y="-4394"/>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782606" y="2253629"/>
            <a:ext cx="5689104" cy="275488"/>
            <a:chOff x="0" y="0"/>
            <a:chExt cx="4519796" cy="218865"/>
          </a:xfrm>
        </p:grpSpPr>
        <p:sp>
          <p:nvSpPr>
            <p:cNvPr id="7" name="Freeform 7"/>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8" name="TextBox 8"/>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2085550" y="-131220"/>
            <a:ext cx="9534019" cy="1112295"/>
            <a:chOff x="0" y="0"/>
            <a:chExt cx="1876002" cy="218865"/>
          </a:xfrm>
        </p:grpSpPr>
        <p:sp>
          <p:nvSpPr>
            <p:cNvPr id="10" name="Freeform 1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1" name="TextBox 1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AutoShape 12"/>
          <p:cNvSpPr/>
          <p:nvPr/>
        </p:nvSpPr>
        <p:spPr>
          <a:xfrm>
            <a:off x="-507421" y="405878"/>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7" name="Freeform 17"/>
          <p:cNvSpPr/>
          <p:nvPr/>
        </p:nvSpPr>
        <p:spPr>
          <a:xfrm>
            <a:off x="15496063" y="981075"/>
            <a:ext cx="2712992" cy="2750816"/>
          </a:xfrm>
          <a:custGeom>
            <a:avLst/>
            <a:gdLst/>
            <a:ahLst/>
            <a:cxnLst/>
            <a:rect l="l" t="t" r="r" b="b"/>
            <a:pathLst>
              <a:path w="2712992" h="2750816">
                <a:moveTo>
                  <a:pt x="0" y="0"/>
                </a:moveTo>
                <a:lnTo>
                  <a:pt x="2712992" y="0"/>
                </a:lnTo>
                <a:lnTo>
                  <a:pt x="2712992" y="2750816"/>
                </a:lnTo>
                <a:lnTo>
                  <a:pt x="0" y="2750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507421" y="670498"/>
            <a:ext cx="13819436"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DECISION TREE</a:t>
            </a:r>
          </a:p>
        </p:txBody>
      </p:sp>
      <p:sp>
        <p:nvSpPr>
          <p:cNvPr id="19" name="TextBox 19"/>
          <p:cNvSpPr txBox="1"/>
          <p:nvPr/>
        </p:nvSpPr>
        <p:spPr>
          <a:xfrm>
            <a:off x="7726578" y="4837163"/>
            <a:ext cx="9750625" cy="2585323"/>
          </a:xfrm>
          <a:prstGeom prst="rect">
            <a:avLst/>
          </a:prstGeom>
        </p:spPr>
        <p:txBody>
          <a:bodyPr lIns="0" tIns="0" rIns="0" bIns="0" rtlCol="0" anchor="t">
            <a:spAutoFit/>
          </a:bodyPr>
          <a:lstStyle/>
          <a:p>
            <a:pPr algn="l">
              <a:buFont typeface="Arial" panose="020B0604020202020204" pitchFamily="34" charset="0"/>
              <a:buChar char="•"/>
            </a:pPr>
            <a:r>
              <a:rPr lang="en-US" sz="2400" b="0" i="0" dirty="0">
                <a:effectLst/>
              </a:rPr>
              <a:t>The preliminary evaluation indicates that the decision tree base model with a maximum depth of one has outperformed the logistic base model in terms of scores, even though it may suffer from overfitting at this stage.</a:t>
            </a:r>
          </a:p>
          <a:p>
            <a:pPr algn="l"/>
            <a:endParaRPr lang="en-US" sz="2400" b="0" i="0" dirty="0">
              <a:effectLst/>
            </a:endParaRPr>
          </a:p>
          <a:p>
            <a:pPr algn="l">
              <a:buFont typeface="Arial" panose="020B0604020202020204" pitchFamily="34" charset="0"/>
              <a:buChar char="•"/>
            </a:pPr>
            <a:r>
              <a:rPr lang="en-US" sz="2400" b="0" i="0" dirty="0">
                <a:effectLst/>
              </a:rPr>
              <a:t>The next step involves determining the optimal </a:t>
            </a:r>
            <a:r>
              <a:rPr lang="en-US" sz="2400" b="0" i="0" dirty="0" err="1">
                <a:effectLst/>
              </a:rPr>
              <a:t>max_depth</a:t>
            </a:r>
            <a:r>
              <a:rPr lang="en-US" sz="2400" b="0" i="0" dirty="0">
                <a:effectLst/>
              </a:rPr>
              <a:t> parameter for the decision tree model to strike the right balance between model complexity and performance, which will guide further model refinement.</a:t>
            </a:r>
          </a:p>
        </p:txBody>
      </p:sp>
      <p:pic>
        <p:nvPicPr>
          <p:cNvPr id="21" name="Picture 20" descr="A black text on a white background&#10;&#10;Description automatically generated">
            <a:extLst>
              <a:ext uri="{FF2B5EF4-FFF2-40B4-BE49-F238E27FC236}">
                <a16:creationId xmlns:a16="http://schemas.microsoft.com/office/drawing/2014/main" id="{B5FD05BF-5D97-DF53-E163-D8EF9F252D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299259"/>
            <a:ext cx="5431579" cy="842330"/>
          </a:xfrm>
          <a:prstGeom prst="rect">
            <a:avLst/>
          </a:prstGeom>
        </p:spPr>
      </p:pic>
      <p:pic>
        <p:nvPicPr>
          <p:cNvPr id="23" name="Picture 22">
            <a:extLst>
              <a:ext uri="{FF2B5EF4-FFF2-40B4-BE49-F238E27FC236}">
                <a16:creationId xmlns:a16="http://schemas.microsoft.com/office/drawing/2014/main" id="{915896AA-6D42-AFFF-13AA-33F14301E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56" y="4467221"/>
            <a:ext cx="5431579" cy="842330"/>
          </a:xfrm>
          <a:prstGeom prst="rect">
            <a:avLst/>
          </a:prstGeom>
        </p:spPr>
      </p:pic>
      <p:pic>
        <p:nvPicPr>
          <p:cNvPr id="25" name="Picture 24" descr="A black numbers and a white background&#10;&#10;Description automatically generated">
            <a:extLst>
              <a:ext uri="{FF2B5EF4-FFF2-40B4-BE49-F238E27FC236}">
                <a16:creationId xmlns:a16="http://schemas.microsoft.com/office/drawing/2014/main" id="{D8550DE0-80E8-F3D1-C4F5-77C6012D9E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125" y="5688517"/>
            <a:ext cx="5421811" cy="1089097"/>
          </a:xfrm>
          <a:prstGeom prst="rect">
            <a:avLst/>
          </a:prstGeom>
        </p:spPr>
      </p:pic>
      <p:pic>
        <p:nvPicPr>
          <p:cNvPr id="27" name="Picture 26">
            <a:extLst>
              <a:ext uri="{FF2B5EF4-FFF2-40B4-BE49-F238E27FC236}">
                <a16:creationId xmlns:a16="http://schemas.microsoft.com/office/drawing/2014/main" id="{2E65A63B-316A-F00D-E74C-E675683AA9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124" y="7401028"/>
            <a:ext cx="5421811" cy="656321"/>
          </a:xfrm>
          <a:prstGeom prst="rect">
            <a:avLst/>
          </a:prstGeom>
        </p:spPr>
      </p:pic>
      <p:pic>
        <p:nvPicPr>
          <p:cNvPr id="29" name="Picture 28" descr="A black text on a white background&#10;&#10;Description automatically generated">
            <a:extLst>
              <a:ext uri="{FF2B5EF4-FFF2-40B4-BE49-F238E27FC236}">
                <a16:creationId xmlns:a16="http://schemas.microsoft.com/office/drawing/2014/main" id="{BFDC1492-8816-9C54-D497-CAAAE89E51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125" y="8584424"/>
            <a:ext cx="5421810" cy="10320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4" name="TextBox 4"/>
          <p:cNvSpPr txBox="1"/>
          <p:nvPr/>
        </p:nvSpPr>
        <p:spPr>
          <a:xfrm>
            <a:off x="536347" y="425258"/>
            <a:ext cx="4112865"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Hyperparameter Optimization:.</a:t>
            </a:r>
          </a:p>
        </p:txBody>
      </p:sp>
      <p:sp>
        <p:nvSpPr>
          <p:cNvPr id="5" name="Freeform 5"/>
          <p:cNvSpPr/>
          <p:nvPr/>
        </p:nvSpPr>
        <p:spPr>
          <a:xfrm>
            <a:off x="230066" y="1451081"/>
            <a:ext cx="5805025" cy="844761"/>
          </a:xfrm>
          <a:custGeom>
            <a:avLst/>
            <a:gdLst/>
            <a:ahLst/>
            <a:cxnLst/>
            <a:rect l="l" t="t" r="r" b="b"/>
            <a:pathLst>
              <a:path w="5805025" h="844761">
                <a:moveTo>
                  <a:pt x="0" y="0"/>
                </a:moveTo>
                <a:lnTo>
                  <a:pt x="5805025" y="0"/>
                </a:lnTo>
                <a:lnTo>
                  <a:pt x="5805025" y="844761"/>
                </a:lnTo>
                <a:lnTo>
                  <a:pt x="0" y="844761"/>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5178363" y="-100311"/>
            <a:ext cx="19354610" cy="2258023"/>
            <a:chOff x="0" y="0"/>
            <a:chExt cx="1876002" cy="218865"/>
          </a:xfrm>
        </p:grpSpPr>
        <p:sp>
          <p:nvSpPr>
            <p:cNvPr id="7" name="Freeform 7"/>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8" name="TextBox 8"/>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2085550" y="-131220"/>
            <a:ext cx="9534019" cy="1112295"/>
            <a:chOff x="0" y="0"/>
            <a:chExt cx="1876002" cy="218865"/>
          </a:xfrm>
        </p:grpSpPr>
        <p:sp>
          <p:nvSpPr>
            <p:cNvPr id="10" name="Freeform 1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1" name="TextBox 1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TextBox 12"/>
          <p:cNvSpPr txBox="1"/>
          <p:nvPr/>
        </p:nvSpPr>
        <p:spPr>
          <a:xfrm>
            <a:off x="977445" y="577215"/>
            <a:ext cx="11108105" cy="759461"/>
          </a:xfrm>
          <a:prstGeom prst="rect">
            <a:avLst/>
          </a:prstGeom>
        </p:spPr>
        <p:txBody>
          <a:bodyPr lIns="0" tIns="0" rIns="0" bIns="0" rtlCol="0" anchor="t">
            <a:spAutoFit/>
          </a:bodyPr>
          <a:lstStyle/>
          <a:p>
            <a:pPr algn="ctr">
              <a:lnSpc>
                <a:spcPts val="6109"/>
              </a:lnSpc>
              <a:spcBef>
                <a:spcPct val="0"/>
              </a:spcBef>
            </a:pPr>
            <a:r>
              <a:rPr lang="en-US" sz="4699">
                <a:solidFill>
                  <a:srgbClr val="FFFFFF"/>
                </a:solidFill>
                <a:latin typeface="Open Sauce Bold"/>
              </a:rPr>
              <a:t>HYPER-PARAMETER OPTIMIZATION</a:t>
            </a:r>
          </a:p>
        </p:txBody>
      </p:sp>
      <p:sp>
        <p:nvSpPr>
          <p:cNvPr id="14" name="TextBox 14"/>
          <p:cNvSpPr txBox="1"/>
          <p:nvPr/>
        </p:nvSpPr>
        <p:spPr>
          <a:xfrm>
            <a:off x="8752474" y="4520429"/>
            <a:ext cx="9511463" cy="2664576"/>
          </a:xfrm>
          <a:prstGeom prst="rect">
            <a:avLst/>
          </a:prstGeom>
        </p:spPr>
        <p:txBody>
          <a:bodyPr lIns="0" tIns="0" rIns="0" bIns="0" rtlCol="0" anchor="t">
            <a:spAutoFit/>
          </a:bodyPr>
          <a:lstStyle/>
          <a:p>
            <a:pPr marL="496191" lvl="1" indent="-248095">
              <a:lnSpc>
                <a:spcPts val="2987"/>
              </a:lnSpc>
              <a:buFont typeface="Arial"/>
              <a:buChar char="•"/>
            </a:pPr>
            <a:r>
              <a:rPr lang="en-US" sz="2298" dirty="0">
                <a:solidFill>
                  <a:srgbClr val="000000"/>
                </a:solidFill>
                <a:latin typeface="Open Sauce"/>
              </a:rPr>
              <a:t>We selected </a:t>
            </a:r>
            <a:r>
              <a:rPr lang="en-US" sz="2298" dirty="0" err="1">
                <a:solidFill>
                  <a:srgbClr val="000000"/>
                </a:solidFill>
                <a:latin typeface="Open Sauce"/>
              </a:rPr>
              <a:t>max_depth</a:t>
            </a:r>
            <a:r>
              <a:rPr lang="en-US" sz="2298" dirty="0">
                <a:solidFill>
                  <a:srgbClr val="000000"/>
                </a:solidFill>
                <a:latin typeface="Open Sauce"/>
              </a:rPr>
              <a:t>=6 as the model start to overfit beyond that point, and we can see our validation set is starts to drop significantly after that point.</a:t>
            </a:r>
          </a:p>
          <a:p>
            <a:pPr>
              <a:lnSpc>
                <a:spcPts val="2987"/>
              </a:lnSpc>
            </a:pPr>
            <a:endParaRPr lang="en-US" sz="2298" dirty="0">
              <a:solidFill>
                <a:srgbClr val="000000"/>
              </a:solidFill>
              <a:latin typeface="Open Sauce"/>
            </a:endParaRPr>
          </a:p>
          <a:p>
            <a:pPr marL="496191" lvl="1" indent="-248095">
              <a:lnSpc>
                <a:spcPts val="2987"/>
              </a:lnSpc>
              <a:buFont typeface="Arial"/>
              <a:buChar char="•"/>
            </a:pPr>
            <a:r>
              <a:rPr lang="en-US" sz="2298" dirty="0">
                <a:solidFill>
                  <a:srgbClr val="000000"/>
                </a:solidFill>
                <a:latin typeface="Open Sauce"/>
              </a:rPr>
              <a:t>We can notice that in our entire training our decision tree model performance resumed almost the same, and our final and best model in Decision Tree has an accuracy of ~70%</a:t>
            </a:r>
          </a:p>
        </p:txBody>
      </p:sp>
      <p:pic>
        <p:nvPicPr>
          <p:cNvPr id="18" name="Picture 17" descr="A graph of a tree&#10;&#10;Description automatically generated">
            <a:extLst>
              <a:ext uri="{FF2B5EF4-FFF2-40B4-BE49-F238E27FC236}">
                <a16:creationId xmlns:a16="http://schemas.microsoft.com/office/drawing/2014/main" id="{1D7E2108-9F52-E524-492B-52B3E5689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28" y="2374867"/>
            <a:ext cx="7224272" cy="5135885"/>
          </a:xfrm>
          <a:prstGeom prst="rect">
            <a:avLst/>
          </a:prstGeom>
        </p:spPr>
      </p:pic>
      <p:pic>
        <p:nvPicPr>
          <p:cNvPr id="2" name="Picture 1" descr="A black text on a white background&#10;&#10;Description automatically generated">
            <a:extLst>
              <a:ext uri="{FF2B5EF4-FFF2-40B4-BE49-F238E27FC236}">
                <a16:creationId xmlns:a16="http://schemas.microsoft.com/office/drawing/2014/main" id="{C2178C72-EEC0-A5A2-A988-2B6CDEB9B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066" y="8332687"/>
            <a:ext cx="6369071" cy="1377097"/>
          </a:xfrm>
          <a:prstGeom prst="rect">
            <a:avLst/>
          </a:prstGeom>
        </p:spPr>
      </p:pic>
      <p:sp>
        <p:nvSpPr>
          <p:cNvPr id="13" name="TextBox 12">
            <a:extLst>
              <a:ext uri="{FF2B5EF4-FFF2-40B4-BE49-F238E27FC236}">
                <a16:creationId xmlns:a16="http://schemas.microsoft.com/office/drawing/2014/main" id="{89FECED3-8BD7-294D-93A1-4AF659E3DF56}"/>
              </a:ext>
            </a:extLst>
          </p:cNvPr>
          <p:cNvSpPr txBox="1"/>
          <p:nvPr/>
        </p:nvSpPr>
        <p:spPr>
          <a:xfrm>
            <a:off x="8915399" y="7912133"/>
            <a:ext cx="9006773" cy="1015663"/>
          </a:xfrm>
          <a:prstGeom prst="rect">
            <a:avLst/>
          </a:prstGeom>
          <a:noFill/>
        </p:spPr>
        <p:txBody>
          <a:bodyPr wrap="square">
            <a:spAutoFit/>
          </a:bodyPr>
          <a:lstStyle/>
          <a:p>
            <a:pPr marL="285750" indent="-285750">
              <a:buFont typeface="Arial" panose="020B0604020202020204" pitchFamily="34" charset="0"/>
              <a:buChar char="•"/>
            </a:pPr>
            <a:r>
              <a:rPr lang="en-US" sz="2000" dirty="0"/>
              <a:t>In the optimized model after performing hyperparameter tuning  . The remainder set achieved an accuracy of approximately 70.62%, while the test set had an accuracy of approximately 70.12%.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5013836" y="1028700"/>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916860" y="3148979"/>
            <a:ext cx="5689104" cy="275488"/>
            <a:chOff x="0" y="0"/>
            <a:chExt cx="4519796" cy="218865"/>
          </a:xfrm>
        </p:grpSpPr>
        <p:sp>
          <p:nvSpPr>
            <p:cNvPr id="6" name="Freeform 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7" name="TextBox 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12085550" y="-131220"/>
            <a:ext cx="9534019" cy="1112295"/>
            <a:chOff x="0" y="0"/>
            <a:chExt cx="1876002" cy="218865"/>
          </a:xfrm>
        </p:grpSpPr>
        <p:sp>
          <p:nvSpPr>
            <p:cNvPr id="9" name="Freeform 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0" name="TextBox 1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AutoShape 11"/>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507421" y="1725604"/>
            <a:ext cx="13819436"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CONFUSION MATRIX- DECISION TREE</a:t>
            </a:r>
          </a:p>
        </p:txBody>
      </p:sp>
      <p:pic>
        <p:nvPicPr>
          <p:cNvPr id="16" name="Picture 15" descr="A screenshot of a computer&#10;&#10;Description automatically generated">
            <a:extLst>
              <a:ext uri="{FF2B5EF4-FFF2-40B4-BE49-F238E27FC236}">
                <a16:creationId xmlns:a16="http://schemas.microsoft.com/office/drawing/2014/main" id="{1311EF48-1F4F-A616-3842-D8D82A17F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399" y="4147836"/>
            <a:ext cx="3224765" cy="1384995"/>
          </a:xfrm>
          <a:prstGeom prst="rect">
            <a:avLst/>
          </a:prstGeom>
        </p:spPr>
      </p:pic>
      <p:pic>
        <p:nvPicPr>
          <p:cNvPr id="18" name="Picture 17" descr="A chart of a number and a number&#10;&#10;Description automatically generated with medium confidence">
            <a:extLst>
              <a:ext uri="{FF2B5EF4-FFF2-40B4-BE49-F238E27FC236}">
                <a16:creationId xmlns:a16="http://schemas.microsoft.com/office/drawing/2014/main" id="{9C2D2A29-6393-D405-6051-A2EA998AC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399" y="6021396"/>
            <a:ext cx="4274635" cy="3433442"/>
          </a:xfrm>
          <a:prstGeom prst="rect">
            <a:avLst/>
          </a:prstGeom>
        </p:spPr>
      </p:pic>
      <p:sp>
        <p:nvSpPr>
          <p:cNvPr id="24" name="TextBox 23">
            <a:extLst>
              <a:ext uri="{FF2B5EF4-FFF2-40B4-BE49-F238E27FC236}">
                <a16:creationId xmlns:a16="http://schemas.microsoft.com/office/drawing/2014/main" id="{56E8A2C6-8FA4-A8C8-00FF-807C3BAF6933}"/>
              </a:ext>
            </a:extLst>
          </p:cNvPr>
          <p:cNvSpPr txBox="1"/>
          <p:nvPr/>
        </p:nvSpPr>
        <p:spPr>
          <a:xfrm>
            <a:off x="7543800" y="5375065"/>
            <a:ext cx="13315950" cy="1200329"/>
          </a:xfrm>
          <a:prstGeom prst="rect">
            <a:avLst/>
          </a:prstGeom>
          <a:noFill/>
        </p:spPr>
        <p:txBody>
          <a:bodyPr wrap="square">
            <a:spAutoFit/>
          </a:bodyPr>
          <a:lstStyle/>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3,385( ~75.05 %) games were correctly classified for games won</a:t>
            </a:r>
          </a:p>
          <a:p>
            <a:pPr algn="l"/>
            <a:endParaRPr lang="en-US" sz="2400" b="0" i="0" u="none" strike="noStrike" dirty="0">
              <a:solidFill>
                <a:srgbClr val="000000"/>
              </a:solidFill>
              <a:effectLst/>
              <a:latin typeface="Helvetica Neue" panose="02000503000000020004" pitchFamily="2" charset="0"/>
            </a:endParaRPr>
          </a:p>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2,940(~65.18%) games were correctly classified for matches lost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971676" y="-4394"/>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782606" y="2253629"/>
            <a:ext cx="5689104" cy="275488"/>
            <a:chOff x="0" y="0"/>
            <a:chExt cx="4519796" cy="218865"/>
          </a:xfrm>
        </p:grpSpPr>
        <p:sp>
          <p:nvSpPr>
            <p:cNvPr id="6" name="Freeform 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7" name="TextBox 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12085550" y="-131220"/>
            <a:ext cx="9534019" cy="1112295"/>
            <a:chOff x="0" y="0"/>
            <a:chExt cx="1876002" cy="218865"/>
          </a:xfrm>
        </p:grpSpPr>
        <p:sp>
          <p:nvSpPr>
            <p:cNvPr id="9" name="Freeform 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0" name="TextBox 1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Freeform 14"/>
          <p:cNvSpPr/>
          <p:nvPr/>
        </p:nvSpPr>
        <p:spPr>
          <a:xfrm>
            <a:off x="12952765" y="6172200"/>
            <a:ext cx="5335235" cy="4114800"/>
          </a:xfrm>
          <a:custGeom>
            <a:avLst/>
            <a:gdLst/>
            <a:ahLst/>
            <a:cxnLst/>
            <a:rect l="l" t="t" r="r" b="b"/>
            <a:pathLst>
              <a:path w="5335235" h="4114800">
                <a:moveTo>
                  <a:pt x="0" y="0"/>
                </a:moveTo>
                <a:lnTo>
                  <a:pt x="5335235" y="0"/>
                </a:lnTo>
                <a:lnTo>
                  <a:pt x="533523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507421" y="670498"/>
            <a:ext cx="13819436"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XGBOOST</a:t>
            </a:r>
          </a:p>
        </p:txBody>
      </p:sp>
      <p:pic>
        <p:nvPicPr>
          <p:cNvPr id="18" name="Picture 17" descr="A black numbers and a white background&#10;&#10;Description automatically generated">
            <a:extLst>
              <a:ext uri="{FF2B5EF4-FFF2-40B4-BE49-F238E27FC236}">
                <a16:creationId xmlns:a16="http://schemas.microsoft.com/office/drawing/2014/main" id="{D9C66546-9CC7-86DD-7073-4D309E998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425" y="2845081"/>
            <a:ext cx="7318836" cy="1463767"/>
          </a:xfrm>
          <a:prstGeom prst="rect">
            <a:avLst/>
          </a:prstGeom>
        </p:spPr>
      </p:pic>
      <p:pic>
        <p:nvPicPr>
          <p:cNvPr id="20" name="Picture 19" descr="A black numbers and a white background&#10;&#10;Description automatically generated">
            <a:extLst>
              <a:ext uri="{FF2B5EF4-FFF2-40B4-BE49-F238E27FC236}">
                <a16:creationId xmlns:a16="http://schemas.microsoft.com/office/drawing/2014/main" id="{7C3DBEA8-75B7-C761-3FB8-75625CC6AE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490" y="4495799"/>
            <a:ext cx="7413809" cy="1568897"/>
          </a:xfrm>
          <a:prstGeom prst="rect">
            <a:avLst/>
          </a:prstGeom>
        </p:spPr>
      </p:pic>
      <p:pic>
        <p:nvPicPr>
          <p:cNvPr id="22" name="Picture 21" descr="A close-up of a number&#10;&#10;Description automatically generated">
            <a:extLst>
              <a:ext uri="{FF2B5EF4-FFF2-40B4-BE49-F238E27FC236}">
                <a16:creationId xmlns:a16="http://schemas.microsoft.com/office/drawing/2014/main" id="{CA044824-1D2D-37B5-9A7A-90997FA35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488" y="6330605"/>
            <a:ext cx="7413811" cy="1559254"/>
          </a:xfrm>
          <a:prstGeom prst="rect">
            <a:avLst/>
          </a:prstGeom>
        </p:spPr>
      </p:pic>
      <p:sp>
        <p:nvSpPr>
          <p:cNvPr id="12" name="TextBox 11">
            <a:extLst>
              <a:ext uri="{FF2B5EF4-FFF2-40B4-BE49-F238E27FC236}">
                <a16:creationId xmlns:a16="http://schemas.microsoft.com/office/drawing/2014/main" id="{609C9B0F-3E55-996C-3B96-DF0DEED73673}"/>
              </a:ext>
            </a:extLst>
          </p:cNvPr>
          <p:cNvSpPr txBox="1"/>
          <p:nvPr/>
        </p:nvSpPr>
        <p:spPr>
          <a:xfrm>
            <a:off x="8858497" y="4068760"/>
            <a:ext cx="9595013" cy="830997"/>
          </a:xfrm>
          <a:prstGeom prst="rect">
            <a:avLst/>
          </a:prstGeom>
          <a:noFill/>
        </p:spPr>
        <p:txBody>
          <a:bodyPr wrap="square">
            <a:spAutoFit/>
          </a:bodyPr>
          <a:lstStyle/>
          <a:p>
            <a:pPr marL="342900" indent="-342900">
              <a:buFont typeface="Arial" panose="020B0604020202020204" pitchFamily="34" charset="0"/>
              <a:buChar char="•"/>
            </a:pPr>
            <a:r>
              <a:rPr lang="en-US" sz="2400" dirty="0"/>
              <a:t>Using unscaled data, the model achieved a training accuracy of approximately 77.1% and a test accuracy of approximately 70.1%.</a:t>
            </a:r>
          </a:p>
        </p:txBody>
      </p:sp>
      <p:sp>
        <p:nvSpPr>
          <p:cNvPr id="16" name="TextBox 15">
            <a:extLst>
              <a:ext uri="{FF2B5EF4-FFF2-40B4-BE49-F238E27FC236}">
                <a16:creationId xmlns:a16="http://schemas.microsoft.com/office/drawing/2014/main" id="{88E9FF64-138A-70F8-0F5C-4EC50B7625D2}"/>
              </a:ext>
            </a:extLst>
          </p:cNvPr>
          <p:cNvSpPr txBox="1"/>
          <p:nvPr/>
        </p:nvSpPr>
        <p:spPr>
          <a:xfrm>
            <a:off x="8858497" y="5510512"/>
            <a:ext cx="9595013" cy="830997"/>
          </a:xfrm>
          <a:prstGeom prst="rect">
            <a:avLst/>
          </a:prstGeom>
          <a:noFill/>
        </p:spPr>
        <p:txBody>
          <a:bodyPr wrap="square">
            <a:spAutoFit/>
          </a:bodyPr>
          <a:lstStyle/>
          <a:p>
            <a:pPr marL="342900" indent="-342900">
              <a:buFont typeface="Arial" panose="020B0604020202020204" pitchFamily="34" charset="0"/>
              <a:buChar char="•"/>
            </a:pPr>
            <a:r>
              <a:rPr lang="en-US" sz="2400" dirty="0"/>
              <a:t>After standard scaling the data, the model achieved a training accuracy of approximately 77.17% and a test accuracy of approximately 70.13%.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971676" y="-4394"/>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782606" y="2253629"/>
            <a:ext cx="5689104" cy="275488"/>
            <a:chOff x="0" y="0"/>
            <a:chExt cx="4519796" cy="218865"/>
          </a:xfrm>
        </p:grpSpPr>
        <p:sp>
          <p:nvSpPr>
            <p:cNvPr id="6" name="Freeform 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7" name="TextBox 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12085550" y="-131220"/>
            <a:ext cx="9534019" cy="1112295"/>
            <a:chOff x="0" y="0"/>
            <a:chExt cx="1876002" cy="218865"/>
          </a:xfrm>
        </p:grpSpPr>
        <p:sp>
          <p:nvSpPr>
            <p:cNvPr id="9" name="Freeform 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0" name="TextBox 1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507421" y="670498"/>
            <a:ext cx="13819436"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HYPER PARAMETER</a:t>
            </a:r>
          </a:p>
        </p:txBody>
      </p:sp>
      <p:sp>
        <p:nvSpPr>
          <p:cNvPr id="15" name="TextBox 15"/>
          <p:cNvSpPr txBox="1"/>
          <p:nvPr/>
        </p:nvSpPr>
        <p:spPr>
          <a:xfrm>
            <a:off x="9694154" y="3599852"/>
            <a:ext cx="6999688" cy="2524760"/>
          </a:xfrm>
          <a:prstGeom prst="rect">
            <a:avLst/>
          </a:prstGeom>
        </p:spPr>
        <p:txBody>
          <a:bodyPr lIns="0" tIns="0" rIns="0" bIns="0" rtlCol="0" anchor="t">
            <a:spAutoFit/>
          </a:bodyPr>
          <a:lstStyle/>
          <a:p>
            <a:pPr marL="474979" lvl="1" indent="-237490">
              <a:lnSpc>
                <a:spcPts val="2859"/>
              </a:lnSpc>
              <a:buFont typeface="Arial"/>
              <a:buChar char="•"/>
            </a:pPr>
            <a:r>
              <a:rPr lang="en-US" sz="2199" dirty="0">
                <a:solidFill>
                  <a:srgbClr val="000000"/>
                </a:solidFill>
                <a:latin typeface="Open Sauce"/>
              </a:rPr>
              <a:t>As we can see in above </a:t>
            </a:r>
            <a:r>
              <a:rPr lang="en-US" sz="2199" dirty="0" err="1">
                <a:solidFill>
                  <a:srgbClr val="000000"/>
                </a:solidFill>
                <a:latin typeface="Open Sauce"/>
              </a:rPr>
              <a:t>max_depth</a:t>
            </a:r>
            <a:r>
              <a:rPr lang="en-US" sz="2199" dirty="0">
                <a:solidFill>
                  <a:srgbClr val="000000"/>
                </a:solidFill>
                <a:latin typeface="Open Sauce"/>
              </a:rPr>
              <a:t> 1 and 2 are kind of going toe to toe, but it seems like </a:t>
            </a:r>
            <a:r>
              <a:rPr lang="en-US" sz="2199" dirty="0" err="1">
                <a:solidFill>
                  <a:srgbClr val="000000"/>
                </a:solidFill>
                <a:latin typeface="Open Sauce"/>
              </a:rPr>
              <a:t>max_depth</a:t>
            </a:r>
            <a:r>
              <a:rPr lang="en-US" sz="2199" dirty="0">
                <a:solidFill>
                  <a:srgbClr val="000000"/>
                </a:solidFill>
                <a:latin typeface="Open Sauce"/>
              </a:rPr>
              <a:t>=2 do have slight edge and by checking our best estimator we see that it says the exact same thing and </a:t>
            </a:r>
            <a:r>
              <a:rPr lang="en-US" sz="2199" dirty="0" err="1">
                <a:solidFill>
                  <a:srgbClr val="000000"/>
                </a:solidFill>
                <a:latin typeface="Open Sauce"/>
              </a:rPr>
              <a:t>confrims</a:t>
            </a:r>
            <a:r>
              <a:rPr lang="en-US" sz="2199" dirty="0">
                <a:solidFill>
                  <a:srgbClr val="000000"/>
                </a:solidFill>
                <a:latin typeface="Open Sauce"/>
              </a:rPr>
              <a:t> at </a:t>
            </a:r>
            <a:r>
              <a:rPr lang="en-US" sz="2199" dirty="0" err="1">
                <a:solidFill>
                  <a:srgbClr val="000000"/>
                </a:solidFill>
                <a:latin typeface="Open Sauce"/>
              </a:rPr>
              <a:t>max_depth</a:t>
            </a:r>
            <a:r>
              <a:rPr lang="en-US" sz="2199" dirty="0">
                <a:solidFill>
                  <a:srgbClr val="000000"/>
                </a:solidFill>
                <a:latin typeface="Open Sauce"/>
              </a:rPr>
              <a:t>=2 our model would be optimized the most.</a:t>
            </a:r>
          </a:p>
        </p:txBody>
      </p:sp>
      <p:pic>
        <p:nvPicPr>
          <p:cNvPr id="23" name="Picture 22" descr="A graph of different colored lines&#10;&#10;Description automatically generated">
            <a:extLst>
              <a:ext uri="{FF2B5EF4-FFF2-40B4-BE49-F238E27FC236}">
                <a16:creationId xmlns:a16="http://schemas.microsoft.com/office/drawing/2014/main" id="{B81DA7C8-D4D2-4E5E-C242-6D8793664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26" y="2751454"/>
            <a:ext cx="6999688" cy="4914067"/>
          </a:xfrm>
          <a:prstGeom prst="rect">
            <a:avLst/>
          </a:prstGeom>
        </p:spPr>
      </p:pic>
      <p:pic>
        <p:nvPicPr>
          <p:cNvPr id="11" name="Picture 10" descr="A black numbers and a white background&#10;&#10;Description automatically generated">
            <a:extLst>
              <a:ext uri="{FF2B5EF4-FFF2-40B4-BE49-F238E27FC236}">
                <a16:creationId xmlns:a16="http://schemas.microsoft.com/office/drawing/2014/main" id="{70807AC4-EE20-5C59-11A4-9D9BFE706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488" y="8179840"/>
            <a:ext cx="7318839" cy="1436661"/>
          </a:xfrm>
          <a:prstGeom prst="rect">
            <a:avLst/>
          </a:prstGeom>
        </p:spPr>
      </p:pic>
      <p:sp>
        <p:nvSpPr>
          <p:cNvPr id="13" name="TextBox 12">
            <a:extLst>
              <a:ext uri="{FF2B5EF4-FFF2-40B4-BE49-F238E27FC236}">
                <a16:creationId xmlns:a16="http://schemas.microsoft.com/office/drawing/2014/main" id="{EC07A268-E5BD-6BFB-B72C-9ECB2933F5CD}"/>
              </a:ext>
            </a:extLst>
          </p:cNvPr>
          <p:cNvSpPr txBox="1"/>
          <p:nvPr/>
        </p:nvSpPr>
        <p:spPr>
          <a:xfrm>
            <a:off x="9694153" y="6468739"/>
            <a:ext cx="8290327" cy="1200329"/>
          </a:xfrm>
          <a:prstGeom prst="rect">
            <a:avLst/>
          </a:prstGeom>
          <a:noFill/>
        </p:spPr>
        <p:txBody>
          <a:bodyPr wrap="square">
            <a:spAutoFit/>
          </a:bodyPr>
          <a:lstStyle/>
          <a:p>
            <a:pPr marL="285750" indent="-285750">
              <a:buFont typeface="Arial" panose="020B0604020202020204" pitchFamily="34" charset="0"/>
              <a:buChar char="•"/>
            </a:pPr>
            <a:r>
              <a:rPr lang="en-US" sz="2400" dirty="0"/>
              <a:t>In the optimized model after performing grid search . The remainder set achieved an accuracy of approximately 70.88%, while the test set had an accuracy of approximately 70.75%.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4717334"/>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TextBox 5"/>
          <p:cNvSpPr txBox="1"/>
          <p:nvPr/>
        </p:nvSpPr>
        <p:spPr>
          <a:xfrm>
            <a:off x="3268002"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6" name="TextBox 6"/>
          <p:cNvSpPr txBox="1"/>
          <p:nvPr/>
        </p:nvSpPr>
        <p:spPr>
          <a:xfrm>
            <a:off x="2816452" y="5923704"/>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Introduction</a:t>
            </a:r>
          </a:p>
        </p:txBody>
      </p:sp>
      <p:sp>
        <p:nvSpPr>
          <p:cNvPr id="7" name="TextBox 7"/>
          <p:cNvSpPr txBox="1"/>
          <p:nvPr/>
        </p:nvSpPr>
        <p:spPr>
          <a:xfrm>
            <a:off x="6544248"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8" name="TextBox 8"/>
          <p:cNvSpPr txBox="1"/>
          <p:nvPr/>
        </p:nvSpPr>
        <p:spPr>
          <a:xfrm>
            <a:off x="6092698" y="5967536"/>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Motivation</a:t>
            </a:r>
          </a:p>
        </p:txBody>
      </p:sp>
      <p:sp>
        <p:nvSpPr>
          <p:cNvPr id="9" name="TextBox 9"/>
          <p:cNvSpPr txBox="1"/>
          <p:nvPr/>
        </p:nvSpPr>
        <p:spPr>
          <a:xfrm>
            <a:off x="9820494"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0" name="TextBox 10"/>
          <p:cNvSpPr txBox="1"/>
          <p:nvPr/>
        </p:nvSpPr>
        <p:spPr>
          <a:xfrm>
            <a:off x="8841800" y="5967536"/>
            <a:ext cx="3815608"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Research Questions</a:t>
            </a:r>
          </a:p>
        </p:txBody>
      </p:sp>
      <p:sp>
        <p:nvSpPr>
          <p:cNvPr id="11" name="TextBox 11"/>
          <p:cNvSpPr txBox="1"/>
          <p:nvPr/>
        </p:nvSpPr>
        <p:spPr>
          <a:xfrm>
            <a:off x="13094326"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2" name="TextBox 12"/>
          <p:cNvSpPr txBox="1"/>
          <p:nvPr/>
        </p:nvSpPr>
        <p:spPr>
          <a:xfrm>
            <a:off x="12642776" y="5967536"/>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Data</a:t>
            </a:r>
          </a:p>
        </p:txBody>
      </p:sp>
      <p:sp>
        <p:nvSpPr>
          <p:cNvPr id="13" name="TextBox 13"/>
          <p:cNvSpPr txBox="1"/>
          <p:nvPr/>
        </p:nvSpPr>
        <p:spPr>
          <a:xfrm>
            <a:off x="3276953"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4" name="TextBox 14"/>
          <p:cNvSpPr txBox="1"/>
          <p:nvPr/>
        </p:nvSpPr>
        <p:spPr>
          <a:xfrm>
            <a:off x="6553198"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15" name="TextBox 15"/>
          <p:cNvSpPr txBox="1"/>
          <p:nvPr/>
        </p:nvSpPr>
        <p:spPr>
          <a:xfrm>
            <a:off x="2254944" y="8218989"/>
            <a:ext cx="3999103" cy="418548"/>
          </a:xfrm>
          <a:prstGeom prst="rect">
            <a:avLst/>
          </a:prstGeom>
        </p:spPr>
        <p:txBody>
          <a:bodyPr wrap="square" lIns="0" tIns="0" rIns="0" bIns="0" rtlCol="0" anchor="t">
            <a:spAutoFit/>
          </a:bodyPr>
          <a:lstStyle/>
          <a:p>
            <a:pPr algn="ctr">
              <a:lnSpc>
                <a:spcPts val="3483"/>
              </a:lnSpc>
            </a:pPr>
            <a:r>
              <a:rPr lang="en-US" sz="2524" spc="247" dirty="0">
                <a:solidFill>
                  <a:srgbClr val="231F20"/>
                </a:solidFill>
                <a:latin typeface="Montserrat Light"/>
              </a:rPr>
              <a:t>Approach(Methods)</a:t>
            </a:r>
          </a:p>
        </p:txBody>
      </p:sp>
      <p:sp>
        <p:nvSpPr>
          <p:cNvPr id="16" name="TextBox 16"/>
          <p:cNvSpPr txBox="1"/>
          <p:nvPr/>
        </p:nvSpPr>
        <p:spPr>
          <a:xfrm>
            <a:off x="9829444"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17" name="TextBox 17"/>
          <p:cNvSpPr txBox="1"/>
          <p:nvPr/>
        </p:nvSpPr>
        <p:spPr>
          <a:xfrm>
            <a:off x="9452887" y="8218989"/>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Contribution &amp; Implications</a:t>
            </a:r>
          </a:p>
        </p:txBody>
      </p:sp>
      <p:sp>
        <p:nvSpPr>
          <p:cNvPr id="18" name="TextBox 18"/>
          <p:cNvSpPr txBox="1"/>
          <p:nvPr/>
        </p:nvSpPr>
        <p:spPr>
          <a:xfrm>
            <a:off x="6254048" y="8224997"/>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Results</a:t>
            </a:r>
          </a:p>
        </p:txBody>
      </p:sp>
      <p:sp>
        <p:nvSpPr>
          <p:cNvPr id="19" name="Freeform 19"/>
          <p:cNvSpPr/>
          <p:nvPr/>
        </p:nvSpPr>
        <p:spPr>
          <a:xfrm rot="5400000">
            <a:off x="6876649" y="-7297260"/>
            <a:ext cx="3918938" cy="18288000"/>
          </a:xfrm>
          <a:custGeom>
            <a:avLst/>
            <a:gdLst/>
            <a:ahLst/>
            <a:cxnLst/>
            <a:rect l="l" t="t" r="r" b="b"/>
            <a:pathLst>
              <a:path w="3918938" h="18288000">
                <a:moveTo>
                  <a:pt x="0" y="0"/>
                </a:moveTo>
                <a:lnTo>
                  <a:pt x="3918938" y="0"/>
                </a:lnTo>
                <a:lnTo>
                  <a:pt x="3918938" y="18288000"/>
                </a:lnTo>
                <a:lnTo>
                  <a:pt x="0" y="18288000"/>
                </a:lnTo>
                <a:lnTo>
                  <a:pt x="0" y="0"/>
                </a:lnTo>
                <a:close/>
              </a:path>
            </a:pathLst>
          </a:custGeom>
          <a:blipFill>
            <a:blip r:embed="rId2"/>
            <a:stretch>
              <a:fillRect l="-105552" r="-105552"/>
            </a:stretch>
          </a:blipFill>
        </p:spPr>
        <p:txBody>
          <a:bodyPr/>
          <a:lstStyle/>
          <a:p>
            <a:endParaRPr lang="en-US"/>
          </a:p>
        </p:txBody>
      </p:sp>
      <p:sp>
        <p:nvSpPr>
          <p:cNvPr id="20" name="TextBox 20"/>
          <p:cNvSpPr txBox="1"/>
          <p:nvPr/>
        </p:nvSpPr>
        <p:spPr>
          <a:xfrm>
            <a:off x="4188162" y="137691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5013836" y="1028700"/>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916860" y="3148979"/>
            <a:ext cx="5689104" cy="275488"/>
            <a:chOff x="0" y="0"/>
            <a:chExt cx="4519796" cy="218865"/>
          </a:xfrm>
        </p:grpSpPr>
        <p:sp>
          <p:nvSpPr>
            <p:cNvPr id="6" name="Freeform 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7" name="TextBox 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12085550" y="-131220"/>
            <a:ext cx="9534019" cy="1112295"/>
            <a:chOff x="0" y="0"/>
            <a:chExt cx="1876002" cy="218865"/>
          </a:xfrm>
        </p:grpSpPr>
        <p:sp>
          <p:nvSpPr>
            <p:cNvPr id="9" name="Freeform 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0" name="TextBox 1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AutoShape 11"/>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507421" y="1725604"/>
            <a:ext cx="13819436"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CONFUSION MATRIX- XGBOOST</a:t>
            </a:r>
          </a:p>
        </p:txBody>
      </p:sp>
      <p:pic>
        <p:nvPicPr>
          <p:cNvPr id="16" name="Picture 15" descr="A screenshot of a cell phone&#10;&#10;Description automatically generated">
            <a:extLst>
              <a:ext uri="{FF2B5EF4-FFF2-40B4-BE49-F238E27FC236}">
                <a16:creationId xmlns:a16="http://schemas.microsoft.com/office/drawing/2014/main" id="{A00DF558-DBC0-2458-FF6C-366A3E1CA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756" y="4077299"/>
            <a:ext cx="3606621" cy="1562869"/>
          </a:xfrm>
          <a:prstGeom prst="rect">
            <a:avLst/>
          </a:prstGeom>
        </p:spPr>
      </p:pic>
      <p:pic>
        <p:nvPicPr>
          <p:cNvPr id="18" name="Picture 17" descr="A chart of a number of colored squares&#10;&#10;Description automatically generated with medium confidence">
            <a:extLst>
              <a:ext uri="{FF2B5EF4-FFF2-40B4-BE49-F238E27FC236}">
                <a16:creationId xmlns:a16="http://schemas.microsoft.com/office/drawing/2014/main" id="{79D9776A-66B4-66D7-A794-153692BFB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757" y="6050933"/>
            <a:ext cx="4495800" cy="3785001"/>
          </a:xfrm>
          <a:prstGeom prst="rect">
            <a:avLst/>
          </a:prstGeom>
        </p:spPr>
      </p:pic>
      <p:sp>
        <p:nvSpPr>
          <p:cNvPr id="20" name="TextBox 19">
            <a:extLst>
              <a:ext uri="{FF2B5EF4-FFF2-40B4-BE49-F238E27FC236}">
                <a16:creationId xmlns:a16="http://schemas.microsoft.com/office/drawing/2014/main" id="{B19C284A-1232-E8C0-E306-E609A61ECB49}"/>
              </a:ext>
            </a:extLst>
          </p:cNvPr>
          <p:cNvSpPr txBox="1"/>
          <p:nvPr/>
        </p:nvSpPr>
        <p:spPr>
          <a:xfrm>
            <a:off x="8153400" y="5640169"/>
            <a:ext cx="13315950" cy="1200329"/>
          </a:xfrm>
          <a:prstGeom prst="rect">
            <a:avLst/>
          </a:prstGeom>
          <a:noFill/>
        </p:spPr>
        <p:txBody>
          <a:bodyPr wrap="square">
            <a:spAutoFit/>
          </a:bodyPr>
          <a:lstStyle/>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3,260( ~72.2 %) games were correctly classified for games won</a:t>
            </a:r>
          </a:p>
          <a:p>
            <a:pPr algn="l"/>
            <a:endParaRPr lang="en-US" sz="2400" b="0" i="0" u="none" strike="noStrike" dirty="0">
              <a:solidFill>
                <a:srgbClr val="000000"/>
              </a:solidFill>
              <a:effectLst/>
              <a:latin typeface="Helvetica Neue" panose="02000503000000020004" pitchFamily="2" charset="0"/>
            </a:endParaRPr>
          </a:p>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3,116(~69%) games were correctly classified for matches lost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971676" y="-4394"/>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782606" y="2253629"/>
            <a:ext cx="5689104" cy="275488"/>
            <a:chOff x="0" y="0"/>
            <a:chExt cx="4519796" cy="218865"/>
          </a:xfrm>
        </p:grpSpPr>
        <p:sp>
          <p:nvSpPr>
            <p:cNvPr id="6" name="Freeform 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7" name="TextBox 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12085550" y="-131220"/>
            <a:ext cx="9534019" cy="1112295"/>
            <a:chOff x="0" y="0"/>
            <a:chExt cx="1876002" cy="218865"/>
          </a:xfrm>
        </p:grpSpPr>
        <p:sp>
          <p:nvSpPr>
            <p:cNvPr id="9" name="Freeform 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0" name="TextBox 1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Freeform 11"/>
          <p:cNvSpPr/>
          <p:nvPr/>
        </p:nvSpPr>
        <p:spPr>
          <a:xfrm>
            <a:off x="354696" y="2814867"/>
            <a:ext cx="9813154" cy="7306242"/>
          </a:xfrm>
          <a:custGeom>
            <a:avLst/>
            <a:gdLst/>
            <a:ahLst/>
            <a:cxnLst/>
            <a:rect l="l" t="t" r="r" b="b"/>
            <a:pathLst>
              <a:path w="9813154" h="7306242">
                <a:moveTo>
                  <a:pt x="0" y="0"/>
                </a:moveTo>
                <a:lnTo>
                  <a:pt x="9813155" y="0"/>
                </a:lnTo>
                <a:lnTo>
                  <a:pt x="9813155" y="7306242"/>
                </a:lnTo>
                <a:lnTo>
                  <a:pt x="0" y="7306242"/>
                </a:lnTo>
                <a:lnTo>
                  <a:pt x="0" y="0"/>
                </a:lnTo>
                <a:close/>
              </a:path>
            </a:pathLst>
          </a:custGeom>
          <a:blipFill>
            <a:blip r:embed="rId2"/>
            <a:stretch>
              <a:fillRect/>
            </a:stretch>
          </a:blipFill>
        </p:spPr>
        <p:txBody>
          <a:bodyPr/>
          <a:lstStyle/>
          <a:p>
            <a:endParaRPr lang="en-US"/>
          </a:p>
        </p:txBody>
      </p:sp>
      <p:sp>
        <p:nvSpPr>
          <p:cNvPr id="12" name="Freeform 12"/>
          <p:cNvSpPr/>
          <p:nvPr/>
        </p:nvSpPr>
        <p:spPr>
          <a:xfrm>
            <a:off x="16375971" y="1028700"/>
            <a:ext cx="1912029" cy="1912029"/>
          </a:xfrm>
          <a:custGeom>
            <a:avLst/>
            <a:gdLst/>
            <a:ahLst/>
            <a:cxnLst/>
            <a:rect l="l" t="t" r="r" b="b"/>
            <a:pathLst>
              <a:path w="1912029" h="1912029">
                <a:moveTo>
                  <a:pt x="0" y="0"/>
                </a:moveTo>
                <a:lnTo>
                  <a:pt x="1912029" y="0"/>
                </a:lnTo>
                <a:lnTo>
                  <a:pt x="1912029" y="1912029"/>
                </a:lnTo>
                <a:lnTo>
                  <a:pt x="0" y="1912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633900" y="329678"/>
            <a:ext cx="13819436" cy="1639213"/>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DATA DISTRIBUTION OF SECOND DATAFRAME</a:t>
            </a:r>
          </a:p>
        </p:txBody>
      </p:sp>
      <p:sp>
        <p:nvSpPr>
          <p:cNvPr id="14" name="TextBox 14"/>
          <p:cNvSpPr txBox="1"/>
          <p:nvPr/>
        </p:nvSpPr>
        <p:spPr>
          <a:xfrm>
            <a:off x="10646396" y="4381500"/>
            <a:ext cx="7621551" cy="3690819"/>
          </a:xfrm>
          <a:prstGeom prst="rect">
            <a:avLst/>
          </a:prstGeom>
        </p:spPr>
        <p:txBody>
          <a:bodyPr lIns="0" tIns="0" rIns="0" bIns="0" rtlCol="0" anchor="t">
            <a:spAutoFit/>
          </a:bodyPr>
          <a:lstStyle/>
          <a:p>
            <a:pPr marL="474979" lvl="1" indent="-237490">
              <a:lnSpc>
                <a:spcPts val="2859"/>
              </a:lnSpc>
              <a:buFont typeface="Arial"/>
              <a:buChar char="•"/>
            </a:pPr>
            <a:r>
              <a:rPr lang="en-US" sz="2199" dirty="0">
                <a:solidFill>
                  <a:srgbClr val="000000"/>
                </a:solidFill>
                <a:latin typeface="Open Sauce"/>
              </a:rPr>
              <a:t>We can see we do not have normal distribution anymore and we can say it looks pretty imbalanced.</a:t>
            </a:r>
          </a:p>
          <a:p>
            <a:pPr marL="237489" lvl="1">
              <a:lnSpc>
                <a:spcPts val="2859"/>
              </a:lnSpc>
            </a:pPr>
            <a:r>
              <a:rPr lang="en-US" sz="2199" dirty="0">
                <a:solidFill>
                  <a:srgbClr val="000000"/>
                </a:solidFill>
                <a:latin typeface="Open Sauce"/>
              </a:rPr>
              <a:t> </a:t>
            </a:r>
          </a:p>
          <a:p>
            <a:pPr marL="474979" lvl="1" indent="-237490">
              <a:lnSpc>
                <a:spcPts val="2859"/>
              </a:lnSpc>
              <a:buFont typeface="Arial"/>
              <a:buChar char="•"/>
            </a:pPr>
            <a:r>
              <a:rPr lang="en-US" sz="2199" dirty="0">
                <a:solidFill>
                  <a:srgbClr val="000000"/>
                </a:solidFill>
                <a:latin typeface="Open Sauce"/>
              </a:rPr>
              <a:t>There is gap between our data distribution and some are skew to left, therefore in this case we will choose </a:t>
            </a:r>
            <a:r>
              <a:rPr lang="en-US" sz="2199" dirty="0" err="1">
                <a:solidFill>
                  <a:srgbClr val="000000"/>
                </a:solidFill>
                <a:latin typeface="Open Sauce"/>
              </a:rPr>
              <a:t>MinMax</a:t>
            </a:r>
            <a:r>
              <a:rPr lang="en-US" sz="2199" dirty="0">
                <a:solidFill>
                  <a:srgbClr val="000000"/>
                </a:solidFill>
                <a:latin typeface="Open Sauce"/>
              </a:rPr>
              <a:t> scaler as it works better with non-normal distribution.</a:t>
            </a:r>
          </a:p>
          <a:p>
            <a:pPr>
              <a:lnSpc>
                <a:spcPts val="2859"/>
              </a:lnSpc>
            </a:pPr>
            <a:endParaRPr lang="en-US" sz="2199" dirty="0">
              <a:solidFill>
                <a:srgbClr val="000000"/>
              </a:solidFill>
              <a:latin typeface="Open Sauce"/>
            </a:endParaRPr>
          </a:p>
          <a:p>
            <a:pPr>
              <a:lnSpc>
                <a:spcPts val="2859"/>
              </a:lnSpc>
            </a:pPr>
            <a:endParaRPr lang="en-US" sz="2199" dirty="0">
              <a:solidFill>
                <a:srgbClr val="000000"/>
              </a:solidFill>
              <a:latin typeface="Open Sauce"/>
            </a:endParaRPr>
          </a:p>
          <a:p>
            <a:pPr>
              <a:lnSpc>
                <a:spcPts val="2859"/>
              </a:lnSpc>
            </a:pPr>
            <a:endParaRPr lang="en-US" sz="2199" dirty="0">
              <a:solidFill>
                <a:srgbClr val="000000"/>
              </a:solidFill>
              <a:latin typeface="Open Sauc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971676" y="-4394"/>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782606" y="2253629"/>
            <a:ext cx="5689104" cy="275488"/>
            <a:chOff x="0" y="0"/>
            <a:chExt cx="4519796" cy="218865"/>
          </a:xfrm>
        </p:grpSpPr>
        <p:sp>
          <p:nvSpPr>
            <p:cNvPr id="6" name="Freeform 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7" name="TextBox 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12085550" y="-131220"/>
            <a:ext cx="9534019" cy="1112295"/>
            <a:chOff x="0" y="0"/>
            <a:chExt cx="1876002" cy="218865"/>
          </a:xfrm>
        </p:grpSpPr>
        <p:sp>
          <p:nvSpPr>
            <p:cNvPr id="9" name="Freeform 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0" name="TextBox 1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5" name="TextBox 15"/>
          <p:cNvSpPr txBox="1"/>
          <p:nvPr/>
        </p:nvSpPr>
        <p:spPr>
          <a:xfrm>
            <a:off x="-507421" y="670498"/>
            <a:ext cx="13819436"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LOGISTIC REGRESSION</a:t>
            </a:r>
          </a:p>
        </p:txBody>
      </p:sp>
      <p:sp>
        <p:nvSpPr>
          <p:cNvPr id="16" name="TextBox 16"/>
          <p:cNvSpPr txBox="1"/>
          <p:nvPr/>
        </p:nvSpPr>
        <p:spPr>
          <a:xfrm>
            <a:off x="366069" y="2767161"/>
            <a:ext cx="8238530" cy="459740"/>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Open Sauce Bold"/>
              </a:rPr>
              <a:t>Secondry objective affects on the game result</a:t>
            </a:r>
          </a:p>
        </p:txBody>
      </p:sp>
      <p:sp>
        <p:nvSpPr>
          <p:cNvPr id="17" name="Freeform 17"/>
          <p:cNvSpPr/>
          <p:nvPr/>
        </p:nvSpPr>
        <p:spPr>
          <a:xfrm>
            <a:off x="14308667" y="878276"/>
            <a:ext cx="3965638" cy="4114800"/>
          </a:xfrm>
          <a:custGeom>
            <a:avLst/>
            <a:gdLst/>
            <a:ahLst/>
            <a:cxnLst/>
            <a:rect l="l" t="t" r="r" b="b"/>
            <a:pathLst>
              <a:path w="3965638" h="4114800">
                <a:moveTo>
                  <a:pt x="0" y="0"/>
                </a:moveTo>
                <a:lnTo>
                  <a:pt x="3965639" y="0"/>
                </a:lnTo>
                <a:lnTo>
                  <a:pt x="396563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9" name="Picture 18" descr="A black text on a white background&#10;&#10;Description automatically generated">
            <a:extLst>
              <a:ext uri="{FF2B5EF4-FFF2-40B4-BE49-F238E27FC236}">
                <a16:creationId xmlns:a16="http://schemas.microsoft.com/office/drawing/2014/main" id="{4BB6B3E5-8BBB-6F92-4025-8AC6407D1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048" y="3712330"/>
            <a:ext cx="6531952" cy="816494"/>
          </a:xfrm>
          <a:prstGeom prst="rect">
            <a:avLst/>
          </a:prstGeom>
        </p:spPr>
      </p:pic>
      <p:pic>
        <p:nvPicPr>
          <p:cNvPr id="21" name="Picture 20">
            <a:extLst>
              <a:ext uri="{FF2B5EF4-FFF2-40B4-BE49-F238E27FC236}">
                <a16:creationId xmlns:a16="http://schemas.microsoft.com/office/drawing/2014/main" id="{49D6B0B1-3F6E-0BFB-D6C0-EDF930BC49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779" y="4801229"/>
            <a:ext cx="6461465" cy="715602"/>
          </a:xfrm>
          <a:prstGeom prst="rect">
            <a:avLst/>
          </a:prstGeom>
        </p:spPr>
      </p:pic>
      <p:pic>
        <p:nvPicPr>
          <p:cNvPr id="23" name="Picture 22" descr="A close up of numbers&#10;&#10;Description automatically generated">
            <a:extLst>
              <a:ext uri="{FF2B5EF4-FFF2-40B4-BE49-F238E27FC236}">
                <a16:creationId xmlns:a16="http://schemas.microsoft.com/office/drawing/2014/main" id="{767B8E64-4C1B-0E0A-6165-E2BB7BBBB0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779" y="6003886"/>
            <a:ext cx="6503014" cy="907968"/>
          </a:xfrm>
          <a:prstGeom prst="rect">
            <a:avLst/>
          </a:prstGeom>
        </p:spPr>
      </p:pic>
      <p:pic>
        <p:nvPicPr>
          <p:cNvPr id="25" name="Picture 24" descr="A black text with numbers&#10;&#10;Description automatically generated">
            <a:extLst>
              <a:ext uri="{FF2B5EF4-FFF2-40B4-BE49-F238E27FC236}">
                <a16:creationId xmlns:a16="http://schemas.microsoft.com/office/drawing/2014/main" id="{3ABC7526-3C76-CCB6-E272-FC8E28B3BE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618" y="7348476"/>
            <a:ext cx="6422625" cy="1123959"/>
          </a:xfrm>
          <a:prstGeom prst="rect">
            <a:avLst/>
          </a:prstGeom>
        </p:spPr>
      </p:pic>
      <p:sp>
        <p:nvSpPr>
          <p:cNvPr id="12" name="TextBox 11">
            <a:extLst>
              <a:ext uri="{FF2B5EF4-FFF2-40B4-BE49-F238E27FC236}">
                <a16:creationId xmlns:a16="http://schemas.microsoft.com/office/drawing/2014/main" id="{85E55D1E-5A15-2E56-A65F-71D460D86750}"/>
              </a:ext>
            </a:extLst>
          </p:cNvPr>
          <p:cNvSpPr txBox="1"/>
          <p:nvPr/>
        </p:nvSpPr>
        <p:spPr>
          <a:xfrm>
            <a:off x="7954051" y="5599353"/>
            <a:ext cx="6978315" cy="1569660"/>
          </a:xfrm>
          <a:prstGeom prst="rect">
            <a:avLst/>
          </a:prstGeom>
          <a:noFill/>
        </p:spPr>
        <p:txBody>
          <a:bodyPr wrap="square">
            <a:spAutoFit/>
          </a:bodyPr>
          <a:lstStyle/>
          <a:p>
            <a:pPr marL="285750" indent="-285750">
              <a:buFont typeface="Arial" panose="020B0604020202020204" pitchFamily="34" charset="0"/>
              <a:buChar char="•"/>
            </a:pPr>
            <a:r>
              <a:rPr lang="en-US" sz="2400" dirty="0"/>
              <a:t>With </a:t>
            </a:r>
            <a:r>
              <a:rPr lang="en-US" sz="2400" dirty="0" err="1"/>
              <a:t>MinMax</a:t>
            </a:r>
            <a:r>
              <a:rPr lang="en-US" sz="2400" dirty="0"/>
              <a:t> scaling applied to the data, the model achieved a training accuracy of approximately 86.80% and a validation accuracy of approximately 87.06%</a:t>
            </a:r>
          </a:p>
        </p:txBody>
      </p:sp>
      <p:sp>
        <p:nvSpPr>
          <p:cNvPr id="14" name="TextBox 13">
            <a:extLst>
              <a:ext uri="{FF2B5EF4-FFF2-40B4-BE49-F238E27FC236}">
                <a16:creationId xmlns:a16="http://schemas.microsoft.com/office/drawing/2014/main" id="{057C1D8E-9BF0-5BE6-1A6B-86DDF891A778}"/>
              </a:ext>
            </a:extLst>
          </p:cNvPr>
          <p:cNvSpPr txBox="1"/>
          <p:nvPr/>
        </p:nvSpPr>
        <p:spPr>
          <a:xfrm>
            <a:off x="7954050" y="7380326"/>
            <a:ext cx="10333949" cy="1200329"/>
          </a:xfrm>
          <a:prstGeom prst="rect">
            <a:avLst/>
          </a:prstGeom>
          <a:noFill/>
        </p:spPr>
        <p:txBody>
          <a:bodyPr wrap="square">
            <a:spAutoFit/>
          </a:bodyPr>
          <a:lstStyle/>
          <a:p>
            <a:pPr marL="285750" indent="-285750">
              <a:buFont typeface="Arial" panose="020B0604020202020204" pitchFamily="34" charset="0"/>
              <a:buChar char="•"/>
            </a:pPr>
            <a:r>
              <a:rPr lang="en-US" sz="2400" dirty="0" err="1"/>
              <a:t>MinMax</a:t>
            </a:r>
            <a:r>
              <a:rPr lang="en-US" sz="2400" dirty="0"/>
              <a:t> scaling helped maintain competitive model performance, with accuracy scores on both the training and validation sets indicating good generalization.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971676" y="-4394"/>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782606" y="2253629"/>
            <a:ext cx="5689104" cy="275488"/>
            <a:chOff x="0" y="0"/>
            <a:chExt cx="4519796" cy="218865"/>
          </a:xfrm>
        </p:grpSpPr>
        <p:sp>
          <p:nvSpPr>
            <p:cNvPr id="6" name="Freeform 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7" name="TextBox 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12085550" y="-131220"/>
            <a:ext cx="9534019" cy="1112295"/>
            <a:chOff x="0" y="0"/>
            <a:chExt cx="1876002" cy="218865"/>
          </a:xfrm>
        </p:grpSpPr>
        <p:sp>
          <p:nvSpPr>
            <p:cNvPr id="9" name="Freeform 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0" name="TextBox 1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1561418" y="689548"/>
            <a:ext cx="15944351" cy="655040"/>
          </a:xfrm>
          <a:prstGeom prst="rect">
            <a:avLst/>
          </a:prstGeom>
        </p:spPr>
        <p:txBody>
          <a:bodyPr lIns="0" tIns="0" rIns="0" bIns="0" rtlCol="0" anchor="t">
            <a:spAutoFit/>
          </a:bodyPr>
          <a:lstStyle/>
          <a:p>
            <a:pPr marL="0" lvl="0" indent="0" algn="ctr">
              <a:lnSpc>
                <a:spcPts val="5306"/>
              </a:lnSpc>
              <a:spcBef>
                <a:spcPct val="0"/>
              </a:spcBef>
            </a:pPr>
            <a:r>
              <a:rPr lang="en-US" sz="3845" spc="30">
                <a:solidFill>
                  <a:srgbClr val="FFFFFF"/>
                </a:solidFill>
                <a:latin typeface="Archivo Black"/>
              </a:rPr>
              <a:t>HYPER PARAMETER - LOGISTIC REGRESSION</a:t>
            </a:r>
          </a:p>
        </p:txBody>
      </p:sp>
      <p:sp>
        <p:nvSpPr>
          <p:cNvPr id="15" name="TextBox 15"/>
          <p:cNvSpPr txBox="1"/>
          <p:nvPr/>
        </p:nvSpPr>
        <p:spPr>
          <a:xfrm>
            <a:off x="8867508" y="4435041"/>
            <a:ext cx="8934450" cy="1459438"/>
          </a:xfrm>
          <a:prstGeom prst="rect">
            <a:avLst/>
          </a:prstGeom>
        </p:spPr>
        <p:txBody>
          <a:bodyPr wrap="square" lIns="0" tIns="0" rIns="0" bIns="0" rtlCol="0" anchor="t">
            <a:spAutoFit/>
          </a:bodyPr>
          <a:lstStyle/>
          <a:p>
            <a:pPr marL="474979" lvl="1" indent="-237490">
              <a:lnSpc>
                <a:spcPts val="2859"/>
              </a:lnSpc>
              <a:buFont typeface="Arial"/>
              <a:buChar char="•"/>
            </a:pPr>
            <a:r>
              <a:rPr lang="en-US" sz="2199" dirty="0">
                <a:solidFill>
                  <a:srgbClr val="000000"/>
                </a:solidFill>
                <a:latin typeface="Open Sauce"/>
              </a:rPr>
              <a:t>For our C value here its really close between 1 and 10, but at C value = 10 we do have slight edge and if go back to above table we see slightly better performance and less gap between train and validation sets at C Value=10.</a:t>
            </a:r>
          </a:p>
        </p:txBody>
      </p:sp>
      <p:pic>
        <p:nvPicPr>
          <p:cNvPr id="19" name="Picture 18" descr="A graph with a line&#10;&#10;Description automatically generated">
            <a:extLst>
              <a:ext uri="{FF2B5EF4-FFF2-40B4-BE49-F238E27FC236}">
                <a16:creationId xmlns:a16="http://schemas.microsoft.com/office/drawing/2014/main" id="{AA251116-4570-E9D5-E6EA-7D1DE00ED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888731"/>
            <a:ext cx="7772400" cy="4552059"/>
          </a:xfrm>
          <a:prstGeom prst="rect">
            <a:avLst/>
          </a:prstGeom>
        </p:spPr>
      </p:pic>
      <p:pic>
        <p:nvPicPr>
          <p:cNvPr id="12" name="Picture 11" descr="A close-up of numbers&#10;&#10;Description automatically generated">
            <a:extLst>
              <a:ext uri="{FF2B5EF4-FFF2-40B4-BE49-F238E27FC236}">
                <a16:creationId xmlns:a16="http://schemas.microsoft.com/office/drawing/2014/main" id="{48C2F745-C6BB-7688-3A90-2CB65502C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26" y="8338846"/>
            <a:ext cx="7571874" cy="1481454"/>
          </a:xfrm>
          <a:prstGeom prst="rect">
            <a:avLst/>
          </a:prstGeom>
        </p:spPr>
      </p:pic>
      <p:sp>
        <p:nvSpPr>
          <p:cNvPr id="16" name="TextBox 15">
            <a:extLst>
              <a:ext uri="{FF2B5EF4-FFF2-40B4-BE49-F238E27FC236}">
                <a16:creationId xmlns:a16="http://schemas.microsoft.com/office/drawing/2014/main" id="{01801FC9-58BE-90D0-56A3-D887834F54A4}"/>
              </a:ext>
            </a:extLst>
          </p:cNvPr>
          <p:cNvSpPr txBox="1"/>
          <p:nvPr/>
        </p:nvSpPr>
        <p:spPr>
          <a:xfrm>
            <a:off x="8972550" y="7066292"/>
            <a:ext cx="8934450" cy="1015663"/>
          </a:xfrm>
          <a:prstGeom prst="rect">
            <a:avLst/>
          </a:prstGeom>
          <a:noFill/>
        </p:spPr>
        <p:txBody>
          <a:bodyPr wrap="square">
            <a:spAutoFit/>
          </a:bodyPr>
          <a:lstStyle/>
          <a:p>
            <a:pPr marL="285750" indent="-285750">
              <a:buFont typeface="Arial" panose="020B0604020202020204" pitchFamily="34" charset="0"/>
              <a:buChar char="•"/>
            </a:pPr>
            <a:r>
              <a:rPr lang="en-US" sz="2000" dirty="0"/>
              <a:t>In the optimized model after performing hyperparameter tuning  . The remainder set achieved an accuracy of approximately 86.85%, while the test set had an accuracy of approximately 87.54%.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5013836" y="1028700"/>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2085550" y="-131220"/>
            <a:ext cx="9534019" cy="1112295"/>
            <a:chOff x="0" y="0"/>
            <a:chExt cx="1876002" cy="218865"/>
          </a:xfrm>
        </p:grpSpPr>
        <p:sp>
          <p:nvSpPr>
            <p:cNvPr id="6" name="Freeform 6"/>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7" name="TextBox 7"/>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AutoShape 8"/>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507421" y="1744654"/>
            <a:ext cx="13819436" cy="655040"/>
          </a:xfrm>
          <a:prstGeom prst="rect">
            <a:avLst/>
          </a:prstGeom>
        </p:spPr>
        <p:txBody>
          <a:bodyPr lIns="0" tIns="0" rIns="0" bIns="0" rtlCol="0" anchor="t">
            <a:spAutoFit/>
          </a:bodyPr>
          <a:lstStyle/>
          <a:p>
            <a:pPr marL="0" lvl="0" indent="0" algn="ctr">
              <a:lnSpc>
                <a:spcPts val="5306"/>
              </a:lnSpc>
              <a:spcBef>
                <a:spcPct val="0"/>
              </a:spcBef>
            </a:pPr>
            <a:r>
              <a:rPr lang="en-US" sz="3845" spc="30">
                <a:solidFill>
                  <a:srgbClr val="FFFFFF"/>
                </a:solidFill>
                <a:latin typeface="Archivo Black"/>
              </a:rPr>
              <a:t>CONFUSION MATRIX- LOGISTIC REGRESSION</a:t>
            </a:r>
          </a:p>
        </p:txBody>
      </p:sp>
      <p:pic>
        <p:nvPicPr>
          <p:cNvPr id="13" name="Picture 12" descr="A screenshot of a computer&#10;&#10;Description automatically generated">
            <a:extLst>
              <a:ext uri="{FF2B5EF4-FFF2-40B4-BE49-F238E27FC236}">
                <a16:creationId xmlns:a16="http://schemas.microsoft.com/office/drawing/2014/main" id="{01617B8B-C16B-DC67-A514-3D6655357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996661"/>
            <a:ext cx="3200400" cy="1590136"/>
          </a:xfrm>
          <a:prstGeom prst="rect">
            <a:avLst/>
          </a:prstGeom>
        </p:spPr>
      </p:pic>
      <p:pic>
        <p:nvPicPr>
          <p:cNvPr id="15" name="Picture 14" descr="A chart with numbers and a number of labels&#10;&#10;Description automatically generated with medium confidence">
            <a:extLst>
              <a:ext uri="{FF2B5EF4-FFF2-40B4-BE49-F238E27FC236}">
                <a16:creationId xmlns:a16="http://schemas.microsoft.com/office/drawing/2014/main" id="{97381DBC-1FBE-7CAF-6C93-3F6799D3C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16" y="5971560"/>
            <a:ext cx="4478874" cy="3667739"/>
          </a:xfrm>
          <a:prstGeom prst="rect">
            <a:avLst/>
          </a:prstGeom>
        </p:spPr>
      </p:pic>
      <p:sp>
        <p:nvSpPr>
          <p:cNvPr id="17" name="TextBox 16">
            <a:extLst>
              <a:ext uri="{FF2B5EF4-FFF2-40B4-BE49-F238E27FC236}">
                <a16:creationId xmlns:a16="http://schemas.microsoft.com/office/drawing/2014/main" id="{93CD428B-CDC0-5DCF-1BF8-F46EAC89CEFC}"/>
              </a:ext>
            </a:extLst>
          </p:cNvPr>
          <p:cNvSpPr txBox="1"/>
          <p:nvPr/>
        </p:nvSpPr>
        <p:spPr>
          <a:xfrm>
            <a:off x="7239000" y="5829300"/>
            <a:ext cx="13315950" cy="1200329"/>
          </a:xfrm>
          <a:prstGeom prst="rect">
            <a:avLst/>
          </a:prstGeom>
          <a:noFill/>
        </p:spPr>
        <p:txBody>
          <a:bodyPr wrap="square">
            <a:spAutoFit/>
          </a:bodyPr>
          <a:lstStyle/>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3,868( ~85.37 %) games were correctly classified for games won.</a:t>
            </a:r>
          </a:p>
          <a:p>
            <a:pPr algn="l"/>
            <a:endParaRPr lang="en-US" sz="2400" b="0" i="0" u="none" strike="noStrike" dirty="0">
              <a:solidFill>
                <a:srgbClr val="000000"/>
              </a:solidFill>
              <a:effectLst/>
              <a:latin typeface="Helvetica Neue" panose="02000503000000020004" pitchFamily="2" charset="0"/>
            </a:endParaRPr>
          </a:p>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4,029(~89.33%) games were correctly classified for matches lost.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971676" y="-4394"/>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2085550" y="-131220"/>
            <a:ext cx="9534019" cy="1112295"/>
            <a:chOff x="0" y="0"/>
            <a:chExt cx="1876002" cy="218865"/>
          </a:xfrm>
        </p:grpSpPr>
        <p:sp>
          <p:nvSpPr>
            <p:cNvPr id="6" name="Freeform 6"/>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7" name="TextBox 7"/>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782606" y="2253629"/>
            <a:ext cx="5689104" cy="275488"/>
            <a:chOff x="0" y="0"/>
            <a:chExt cx="4519796" cy="218865"/>
          </a:xfrm>
        </p:grpSpPr>
        <p:sp>
          <p:nvSpPr>
            <p:cNvPr id="9" name="Freeform 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10" name="TextBox 1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6" name="TextBox 16"/>
          <p:cNvSpPr txBox="1"/>
          <p:nvPr/>
        </p:nvSpPr>
        <p:spPr>
          <a:xfrm>
            <a:off x="-507421" y="670498"/>
            <a:ext cx="13819436"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DECISION TREE</a:t>
            </a:r>
          </a:p>
        </p:txBody>
      </p:sp>
      <p:sp>
        <p:nvSpPr>
          <p:cNvPr id="17" name="TextBox 17"/>
          <p:cNvSpPr txBox="1"/>
          <p:nvPr/>
        </p:nvSpPr>
        <p:spPr>
          <a:xfrm>
            <a:off x="382129" y="4589296"/>
            <a:ext cx="3967311"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Bold"/>
              </a:rPr>
              <a:t>After Finding the max_depth:</a:t>
            </a:r>
          </a:p>
        </p:txBody>
      </p:sp>
      <p:sp>
        <p:nvSpPr>
          <p:cNvPr id="18" name="Freeform 18"/>
          <p:cNvSpPr/>
          <p:nvPr/>
        </p:nvSpPr>
        <p:spPr>
          <a:xfrm>
            <a:off x="15496063" y="981075"/>
            <a:ext cx="2712992" cy="2750816"/>
          </a:xfrm>
          <a:custGeom>
            <a:avLst/>
            <a:gdLst/>
            <a:ahLst/>
            <a:cxnLst/>
            <a:rect l="l" t="t" r="r" b="b"/>
            <a:pathLst>
              <a:path w="2712992" h="2750816">
                <a:moveTo>
                  <a:pt x="0" y="0"/>
                </a:moveTo>
                <a:lnTo>
                  <a:pt x="2712992" y="0"/>
                </a:lnTo>
                <a:lnTo>
                  <a:pt x="2712992" y="2750816"/>
                </a:lnTo>
                <a:lnTo>
                  <a:pt x="0" y="2750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 name="Picture 19" descr="A black numbers and lines&#10;&#10;Description automatically generated">
            <a:extLst>
              <a:ext uri="{FF2B5EF4-FFF2-40B4-BE49-F238E27FC236}">
                <a16:creationId xmlns:a16="http://schemas.microsoft.com/office/drawing/2014/main" id="{EAE789D0-A58F-555F-3208-6DCD6AAA9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12" y="3169498"/>
            <a:ext cx="5251361" cy="983401"/>
          </a:xfrm>
          <a:prstGeom prst="rect">
            <a:avLst/>
          </a:prstGeom>
        </p:spPr>
      </p:pic>
      <p:pic>
        <p:nvPicPr>
          <p:cNvPr id="22" name="Picture 21">
            <a:extLst>
              <a:ext uri="{FF2B5EF4-FFF2-40B4-BE49-F238E27FC236}">
                <a16:creationId xmlns:a16="http://schemas.microsoft.com/office/drawing/2014/main" id="{100B226C-551C-96CF-2FE2-48A89B9D69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660" y="3169498"/>
            <a:ext cx="6343740" cy="983400"/>
          </a:xfrm>
          <a:prstGeom prst="rect">
            <a:avLst/>
          </a:prstGeom>
        </p:spPr>
      </p:pic>
      <p:pic>
        <p:nvPicPr>
          <p:cNvPr id="24" name="Picture 23" descr="A black text on a white background&#10;&#10;Description automatically generated">
            <a:extLst>
              <a:ext uri="{FF2B5EF4-FFF2-40B4-BE49-F238E27FC236}">
                <a16:creationId xmlns:a16="http://schemas.microsoft.com/office/drawing/2014/main" id="{61BF2401-379C-9924-5E0B-2F521F7972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212" y="5344644"/>
            <a:ext cx="5251360" cy="1171977"/>
          </a:xfrm>
          <a:prstGeom prst="rect">
            <a:avLst/>
          </a:prstGeom>
        </p:spPr>
      </p:pic>
      <p:pic>
        <p:nvPicPr>
          <p:cNvPr id="26" name="Picture 25" descr="A number with numbers and letters&#10;&#10;Description automatically generated with medium confidence">
            <a:extLst>
              <a:ext uri="{FF2B5EF4-FFF2-40B4-BE49-F238E27FC236}">
                <a16:creationId xmlns:a16="http://schemas.microsoft.com/office/drawing/2014/main" id="{7AECC031-39B0-7AB7-56B4-63B04869F8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128" y="6820822"/>
            <a:ext cx="5251359" cy="727111"/>
          </a:xfrm>
          <a:prstGeom prst="rect">
            <a:avLst/>
          </a:prstGeom>
        </p:spPr>
      </p:pic>
      <p:pic>
        <p:nvPicPr>
          <p:cNvPr id="28" name="Picture 27" descr="A black numbers on a white background&#10;&#10;Description automatically generated">
            <a:extLst>
              <a:ext uri="{FF2B5EF4-FFF2-40B4-BE49-F238E27FC236}">
                <a16:creationId xmlns:a16="http://schemas.microsoft.com/office/drawing/2014/main" id="{090FB98A-D284-5831-3AEA-C7C579A5DF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265" y="7798187"/>
            <a:ext cx="5199222" cy="1048770"/>
          </a:xfrm>
          <a:prstGeom prst="rect">
            <a:avLst/>
          </a:prstGeom>
        </p:spPr>
      </p:pic>
      <p:sp>
        <p:nvSpPr>
          <p:cNvPr id="12" name="TextBox 11">
            <a:extLst>
              <a:ext uri="{FF2B5EF4-FFF2-40B4-BE49-F238E27FC236}">
                <a16:creationId xmlns:a16="http://schemas.microsoft.com/office/drawing/2014/main" id="{A155BC6D-0BF3-A3BE-70D1-55E4133280B6}"/>
              </a:ext>
            </a:extLst>
          </p:cNvPr>
          <p:cNvSpPr txBox="1"/>
          <p:nvPr/>
        </p:nvSpPr>
        <p:spPr>
          <a:xfrm rot="10800000" flipV="1">
            <a:off x="7252386" y="5395440"/>
            <a:ext cx="10621402" cy="830997"/>
          </a:xfrm>
          <a:prstGeom prst="rect">
            <a:avLst/>
          </a:prstGeom>
          <a:noFill/>
        </p:spPr>
        <p:txBody>
          <a:bodyPr wrap="square">
            <a:spAutoFit/>
          </a:bodyPr>
          <a:lstStyle/>
          <a:p>
            <a:pPr marL="285750" indent="-285750">
              <a:buFont typeface="Arial" panose="020B0604020202020204" pitchFamily="34" charset="0"/>
              <a:buChar char="•"/>
            </a:pPr>
            <a:r>
              <a:rPr lang="en-US" sz="2400" dirty="0"/>
              <a:t>Using unscaled data, the model achieved a training accuracy of approximately 87.41% and a test accuracy of approximately 87.94%.</a:t>
            </a:r>
          </a:p>
        </p:txBody>
      </p:sp>
      <p:sp>
        <p:nvSpPr>
          <p:cNvPr id="14" name="TextBox 13">
            <a:extLst>
              <a:ext uri="{FF2B5EF4-FFF2-40B4-BE49-F238E27FC236}">
                <a16:creationId xmlns:a16="http://schemas.microsoft.com/office/drawing/2014/main" id="{F53E1877-70D8-9F1A-F848-5E0C630044A9}"/>
              </a:ext>
            </a:extLst>
          </p:cNvPr>
          <p:cNvSpPr txBox="1"/>
          <p:nvPr/>
        </p:nvSpPr>
        <p:spPr>
          <a:xfrm>
            <a:off x="7252386" y="6437159"/>
            <a:ext cx="8386011" cy="1200329"/>
          </a:xfrm>
          <a:prstGeom prst="rect">
            <a:avLst/>
          </a:prstGeom>
          <a:noFill/>
        </p:spPr>
        <p:txBody>
          <a:bodyPr wrap="square">
            <a:spAutoFit/>
          </a:bodyPr>
          <a:lstStyle/>
          <a:p>
            <a:pPr marL="285750" indent="-285750">
              <a:buFont typeface="Arial" panose="020B0604020202020204" pitchFamily="34" charset="0"/>
              <a:buChar char="•"/>
            </a:pPr>
            <a:r>
              <a:rPr lang="en-US" sz="2400" dirty="0"/>
              <a:t>Standard scaling the data resulted in consistent performance between the training and test sets, with accuracy scores being similar on both sets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971676" y="-4394"/>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782606" y="2253629"/>
            <a:ext cx="5689104" cy="275488"/>
            <a:chOff x="0" y="0"/>
            <a:chExt cx="4519796" cy="218865"/>
          </a:xfrm>
        </p:grpSpPr>
        <p:sp>
          <p:nvSpPr>
            <p:cNvPr id="6" name="Freeform 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7" name="TextBox 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12085550" y="-131220"/>
            <a:ext cx="9534019" cy="1112295"/>
            <a:chOff x="0" y="0"/>
            <a:chExt cx="1876002" cy="218865"/>
          </a:xfrm>
        </p:grpSpPr>
        <p:sp>
          <p:nvSpPr>
            <p:cNvPr id="9" name="Freeform 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0" name="TextBox 1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1561418" y="689548"/>
            <a:ext cx="15944351" cy="655040"/>
          </a:xfrm>
          <a:prstGeom prst="rect">
            <a:avLst/>
          </a:prstGeom>
        </p:spPr>
        <p:txBody>
          <a:bodyPr lIns="0" tIns="0" rIns="0" bIns="0" rtlCol="0" anchor="t">
            <a:spAutoFit/>
          </a:bodyPr>
          <a:lstStyle/>
          <a:p>
            <a:pPr marL="0" lvl="0" indent="0" algn="ctr">
              <a:lnSpc>
                <a:spcPts val="5306"/>
              </a:lnSpc>
              <a:spcBef>
                <a:spcPct val="0"/>
              </a:spcBef>
            </a:pPr>
            <a:r>
              <a:rPr lang="en-US" sz="3845" spc="30">
                <a:solidFill>
                  <a:srgbClr val="FFFFFF"/>
                </a:solidFill>
                <a:latin typeface="Archivo Black"/>
              </a:rPr>
              <a:t>HYPER PARAMETER - DECISION TREE</a:t>
            </a:r>
          </a:p>
        </p:txBody>
      </p:sp>
      <p:sp>
        <p:nvSpPr>
          <p:cNvPr id="15" name="TextBox 15"/>
          <p:cNvSpPr txBox="1"/>
          <p:nvPr/>
        </p:nvSpPr>
        <p:spPr>
          <a:xfrm>
            <a:off x="8153400" y="4590546"/>
            <a:ext cx="9829800" cy="1087542"/>
          </a:xfrm>
          <a:prstGeom prst="rect">
            <a:avLst/>
          </a:prstGeom>
        </p:spPr>
        <p:txBody>
          <a:bodyPr wrap="square" lIns="0" tIns="0" rIns="0" bIns="0" rtlCol="0" anchor="t">
            <a:spAutoFit/>
          </a:bodyPr>
          <a:lstStyle/>
          <a:p>
            <a:pPr marL="474979" lvl="1" indent="-237490">
              <a:lnSpc>
                <a:spcPts val="2859"/>
              </a:lnSpc>
              <a:buFont typeface="Arial"/>
              <a:buChar char="•"/>
            </a:pPr>
            <a:r>
              <a:rPr lang="en-US" sz="2199" dirty="0">
                <a:solidFill>
                  <a:srgbClr val="000000"/>
                </a:solidFill>
                <a:latin typeface="Open Sauce"/>
              </a:rPr>
              <a:t> same as before As we can see after `</a:t>
            </a:r>
            <a:r>
              <a:rPr lang="en-US" sz="2199" dirty="0" err="1">
                <a:solidFill>
                  <a:srgbClr val="000000"/>
                </a:solidFill>
                <a:latin typeface="Open Sauce"/>
              </a:rPr>
              <a:t>Max_depth</a:t>
            </a:r>
            <a:r>
              <a:rPr lang="en-US" sz="2199" dirty="0">
                <a:solidFill>
                  <a:srgbClr val="000000"/>
                </a:solidFill>
                <a:latin typeface="Open Sauce"/>
              </a:rPr>
              <a:t>=6` we witnessed drop of our validation set, so we will choose `</a:t>
            </a:r>
            <a:r>
              <a:rPr lang="en-US" sz="2199" dirty="0" err="1">
                <a:solidFill>
                  <a:srgbClr val="000000"/>
                </a:solidFill>
                <a:latin typeface="Open Sauce"/>
              </a:rPr>
              <a:t>max_depth</a:t>
            </a:r>
            <a:r>
              <a:rPr lang="en-US" sz="2199" dirty="0">
                <a:solidFill>
                  <a:srgbClr val="000000"/>
                </a:solidFill>
                <a:latin typeface="Open Sauce"/>
              </a:rPr>
              <a:t>=6` to optimize our model.</a:t>
            </a:r>
          </a:p>
        </p:txBody>
      </p:sp>
      <p:pic>
        <p:nvPicPr>
          <p:cNvPr id="19" name="Picture 18" descr="A graph of a tree&#10;&#10;Description automatically generated">
            <a:extLst>
              <a:ext uri="{FF2B5EF4-FFF2-40B4-BE49-F238E27FC236}">
                <a16:creationId xmlns:a16="http://schemas.microsoft.com/office/drawing/2014/main" id="{655A9A1C-942E-CB43-4133-DD0586285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491" y="3025107"/>
            <a:ext cx="6553200" cy="4724400"/>
          </a:xfrm>
          <a:prstGeom prst="rect">
            <a:avLst/>
          </a:prstGeom>
        </p:spPr>
      </p:pic>
      <p:pic>
        <p:nvPicPr>
          <p:cNvPr id="11" name="Picture 10" descr="A black text with numbers&#10;&#10;Description automatically generated">
            <a:extLst>
              <a:ext uri="{FF2B5EF4-FFF2-40B4-BE49-F238E27FC236}">
                <a16:creationId xmlns:a16="http://schemas.microsoft.com/office/drawing/2014/main" id="{A4D3FEC5-CEB8-88F6-C27B-85242F3CB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417" y="8230588"/>
            <a:ext cx="6553200" cy="1446811"/>
          </a:xfrm>
          <a:prstGeom prst="rect">
            <a:avLst/>
          </a:prstGeom>
        </p:spPr>
      </p:pic>
      <p:sp>
        <p:nvSpPr>
          <p:cNvPr id="13" name="TextBox 12">
            <a:extLst>
              <a:ext uri="{FF2B5EF4-FFF2-40B4-BE49-F238E27FC236}">
                <a16:creationId xmlns:a16="http://schemas.microsoft.com/office/drawing/2014/main" id="{B7582E57-A894-2DF6-888D-1851BEEFE711}"/>
              </a:ext>
            </a:extLst>
          </p:cNvPr>
          <p:cNvSpPr txBox="1"/>
          <p:nvPr/>
        </p:nvSpPr>
        <p:spPr>
          <a:xfrm>
            <a:off x="8153400" y="6722893"/>
            <a:ext cx="10134600" cy="1015663"/>
          </a:xfrm>
          <a:prstGeom prst="rect">
            <a:avLst/>
          </a:prstGeom>
          <a:noFill/>
        </p:spPr>
        <p:txBody>
          <a:bodyPr wrap="square">
            <a:spAutoFit/>
          </a:bodyPr>
          <a:lstStyle/>
          <a:p>
            <a:pPr marL="285750" indent="-285750">
              <a:buFont typeface="Arial" panose="020B0604020202020204" pitchFamily="34" charset="0"/>
              <a:buChar char="•"/>
            </a:pPr>
            <a:r>
              <a:rPr lang="en-US" sz="2000" dirty="0"/>
              <a:t>In the optimized model after performing hyperparameter tuning  . The remainder set achieved an accuracy of approximately 87.40%, while the test set had an accuracy of approximately 87.93%.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5013836" y="1028700"/>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2085550" y="-131220"/>
            <a:ext cx="9534019" cy="1112295"/>
            <a:chOff x="0" y="0"/>
            <a:chExt cx="1876002" cy="218865"/>
          </a:xfrm>
        </p:grpSpPr>
        <p:sp>
          <p:nvSpPr>
            <p:cNvPr id="6" name="Freeform 6"/>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7" name="TextBox 7"/>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AutoShape 8"/>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507421" y="1744654"/>
            <a:ext cx="13819436" cy="655040"/>
          </a:xfrm>
          <a:prstGeom prst="rect">
            <a:avLst/>
          </a:prstGeom>
        </p:spPr>
        <p:txBody>
          <a:bodyPr lIns="0" tIns="0" rIns="0" bIns="0" rtlCol="0" anchor="t">
            <a:spAutoFit/>
          </a:bodyPr>
          <a:lstStyle/>
          <a:p>
            <a:pPr marL="0" lvl="0" indent="0" algn="ctr">
              <a:lnSpc>
                <a:spcPts val="5306"/>
              </a:lnSpc>
              <a:spcBef>
                <a:spcPct val="0"/>
              </a:spcBef>
            </a:pPr>
            <a:r>
              <a:rPr lang="en-US" sz="3845" spc="30">
                <a:solidFill>
                  <a:srgbClr val="FFFFFF"/>
                </a:solidFill>
                <a:latin typeface="Archivo Black"/>
              </a:rPr>
              <a:t>CONFUSION MATRIX- DECISION TREE</a:t>
            </a:r>
          </a:p>
        </p:txBody>
      </p:sp>
      <p:pic>
        <p:nvPicPr>
          <p:cNvPr id="13" name="Picture 12" descr="A screenshot of a cell phone&#10;&#10;Description automatically generated">
            <a:extLst>
              <a:ext uri="{FF2B5EF4-FFF2-40B4-BE49-F238E27FC236}">
                <a16:creationId xmlns:a16="http://schemas.microsoft.com/office/drawing/2014/main" id="{C4A39123-ED4B-7E6D-CBCA-B5911EA25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9" y="4228046"/>
            <a:ext cx="3169107" cy="1296453"/>
          </a:xfrm>
          <a:prstGeom prst="rect">
            <a:avLst/>
          </a:prstGeom>
        </p:spPr>
      </p:pic>
      <p:pic>
        <p:nvPicPr>
          <p:cNvPr id="15" name="Picture 14" descr="A chart of a number of labels&#10;&#10;Description automatically generated with medium confidence">
            <a:extLst>
              <a:ext uri="{FF2B5EF4-FFF2-40B4-BE49-F238E27FC236}">
                <a16:creationId xmlns:a16="http://schemas.microsoft.com/office/drawing/2014/main" id="{4DF2E539-D73B-CA89-CC10-9D813892A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416" y="6286500"/>
            <a:ext cx="4254822" cy="3352800"/>
          </a:xfrm>
          <a:prstGeom prst="rect">
            <a:avLst/>
          </a:prstGeom>
        </p:spPr>
      </p:pic>
      <p:sp>
        <p:nvSpPr>
          <p:cNvPr id="17" name="TextBox 16">
            <a:extLst>
              <a:ext uri="{FF2B5EF4-FFF2-40B4-BE49-F238E27FC236}">
                <a16:creationId xmlns:a16="http://schemas.microsoft.com/office/drawing/2014/main" id="{3EF161B3-10AC-07C5-96C9-C8EB84A6AEA6}"/>
              </a:ext>
            </a:extLst>
          </p:cNvPr>
          <p:cNvSpPr txBox="1"/>
          <p:nvPr/>
        </p:nvSpPr>
        <p:spPr>
          <a:xfrm>
            <a:off x="8153400" y="5640169"/>
            <a:ext cx="13315950" cy="1200329"/>
          </a:xfrm>
          <a:prstGeom prst="rect">
            <a:avLst/>
          </a:prstGeom>
          <a:noFill/>
        </p:spPr>
        <p:txBody>
          <a:bodyPr wrap="square">
            <a:spAutoFit/>
          </a:bodyPr>
          <a:lstStyle/>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3,842( ~85.18 %) games were correctly classified for games won.</a:t>
            </a:r>
          </a:p>
          <a:p>
            <a:pPr algn="l"/>
            <a:endParaRPr lang="en-US" sz="2400" b="0" i="0" u="none" strike="noStrike" dirty="0">
              <a:solidFill>
                <a:srgbClr val="000000"/>
              </a:solidFill>
              <a:effectLst/>
              <a:latin typeface="Helvetica Neue" panose="02000503000000020004" pitchFamily="2" charset="0"/>
            </a:endParaRPr>
          </a:p>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4,090(~90.68%) games were correctly classified for matches lost.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971676" y="-4394"/>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2085550" y="-131220"/>
            <a:ext cx="9534019" cy="1112295"/>
            <a:chOff x="0" y="0"/>
            <a:chExt cx="1876002" cy="218865"/>
          </a:xfrm>
        </p:grpSpPr>
        <p:sp>
          <p:nvSpPr>
            <p:cNvPr id="6" name="Freeform 6"/>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7" name="TextBox 7"/>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782606" y="2253629"/>
            <a:ext cx="5689104" cy="275488"/>
            <a:chOff x="0" y="0"/>
            <a:chExt cx="4519796" cy="218865"/>
          </a:xfrm>
        </p:grpSpPr>
        <p:sp>
          <p:nvSpPr>
            <p:cNvPr id="9" name="Freeform 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10" name="TextBox 1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507421" y="670498"/>
            <a:ext cx="13819436"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XGBOOST</a:t>
            </a:r>
          </a:p>
        </p:txBody>
      </p:sp>
      <p:sp>
        <p:nvSpPr>
          <p:cNvPr id="15" name="Freeform 15"/>
          <p:cNvSpPr/>
          <p:nvPr/>
        </p:nvSpPr>
        <p:spPr>
          <a:xfrm>
            <a:off x="12952765" y="6172200"/>
            <a:ext cx="5335235" cy="4114800"/>
          </a:xfrm>
          <a:custGeom>
            <a:avLst/>
            <a:gdLst/>
            <a:ahLst/>
            <a:cxnLst/>
            <a:rect l="l" t="t" r="r" b="b"/>
            <a:pathLst>
              <a:path w="5335235" h="4114800">
                <a:moveTo>
                  <a:pt x="0" y="0"/>
                </a:moveTo>
                <a:lnTo>
                  <a:pt x="5335235" y="0"/>
                </a:lnTo>
                <a:lnTo>
                  <a:pt x="533523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8" name="Picture 17" descr="A screenshot of a computer&#10;&#10;Description automatically generated">
            <a:extLst>
              <a:ext uri="{FF2B5EF4-FFF2-40B4-BE49-F238E27FC236}">
                <a16:creationId xmlns:a16="http://schemas.microsoft.com/office/drawing/2014/main" id="{042FD14E-BF0E-F8A4-924F-6AAC407DF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552" y="3275281"/>
            <a:ext cx="6324047" cy="1332654"/>
          </a:xfrm>
          <a:prstGeom prst="rect">
            <a:avLst/>
          </a:prstGeom>
        </p:spPr>
      </p:pic>
      <p:pic>
        <p:nvPicPr>
          <p:cNvPr id="20" name="Picture 19" descr="A black numbers and a white background&#10;&#10;Description automatically generated">
            <a:extLst>
              <a:ext uri="{FF2B5EF4-FFF2-40B4-BE49-F238E27FC236}">
                <a16:creationId xmlns:a16="http://schemas.microsoft.com/office/drawing/2014/main" id="{20CBC263-39FE-6369-4130-A220DC3FF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604" y="4897018"/>
            <a:ext cx="6324047" cy="1297240"/>
          </a:xfrm>
          <a:prstGeom prst="rect">
            <a:avLst/>
          </a:prstGeom>
        </p:spPr>
      </p:pic>
      <p:pic>
        <p:nvPicPr>
          <p:cNvPr id="22" name="Picture 21" descr="A black text with numbers&#10;&#10;Description automatically generated">
            <a:extLst>
              <a:ext uri="{FF2B5EF4-FFF2-40B4-BE49-F238E27FC236}">
                <a16:creationId xmlns:a16="http://schemas.microsoft.com/office/drawing/2014/main" id="{5EBF35F8-0CD5-537B-A1E8-ACBA8ABB7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604" y="6662937"/>
            <a:ext cx="6303995" cy="1370434"/>
          </a:xfrm>
          <a:prstGeom prst="rect">
            <a:avLst/>
          </a:prstGeom>
        </p:spPr>
      </p:pic>
      <p:sp>
        <p:nvSpPr>
          <p:cNvPr id="12" name="TextBox 11">
            <a:extLst>
              <a:ext uri="{FF2B5EF4-FFF2-40B4-BE49-F238E27FC236}">
                <a16:creationId xmlns:a16="http://schemas.microsoft.com/office/drawing/2014/main" id="{E50B83D8-DEC4-82B5-3709-EE81C0E44F6D}"/>
              </a:ext>
            </a:extLst>
          </p:cNvPr>
          <p:cNvSpPr txBox="1"/>
          <p:nvPr/>
        </p:nvSpPr>
        <p:spPr>
          <a:xfrm>
            <a:off x="8229600" y="4345309"/>
            <a:ext cx="8740578" cy="2677656"/>
          </a:xfrm>
          <a:prstGeom prst="rect">
            <a:avLst/>
          </a:prstGeom>
          <a:noFill/>
        </p:spPr>
        <p:txBody>
          <a:bodyPr wrap="square">
            <a:spAutoFit/>
          </a:bodyPr>
          <a:lstStyle/>
          <a:p>
            <a:pPr marL="342900" indent="-342900">
              <a:buFont typeface="Arial" panose="020B0604020202020204" pitchFamily="34" charset="0"/>
              <a:buChar char="•"/>
            </a:pPr>
            <a:r>
              <a:rPr lang="en-US" sz="2400" dirty="0"/>
              <a:t>After applying </a:t>
            </a:r>
            <a:r>
              <a:rPr lang="en-US" sz="2400" dirty="0" err="1"/>
              <a:t>MinMax</a:t>
            </a:r>
            <a:r>
              <a:rPr lang="en-US" sz="2400" dirty="0"/>
              <a:t> scaling to the data, the model achieved a training accuracy of approximately 88.62% and a test accuracy of approximately 87.74%.</a:t>
            </a:r>
          </a:p>
          <a:p>
            <a:endParaRPr lang="en-US" sz="2400" dirty="0"/>
          </a:p>
          <a:p>
            <a:pPr marL="342900" indent="-342900">
              <a:buFont typeface="Arial" panose="020B0604020202020204" pitchFamily="34" charset="0"/>
              <a:buChar char="•"/>
            </a:pPr>
            <a:r>
              <a:rPr lang="en-US" sz="2400" dirty="0"/>
              <a:t>The </a:t>
            </a:r>
            <a:r>
              <a:rPr lang="en-US" sz="2400" dirty="0" err="1"/>
              <a:t>MinMax</a:t>
            </a:r>
            <a:r>
              <a:rPr lang="en-US" sz="2400" dirty="0"/>
              <a:t> scaled data led to improved model performance, demonstrating higher accuracy scores compared to the previous unscaled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971676" y="-4394"/>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782606" y="2253629"/>
            <a:ext cx="5689104" cy="275488"/>
            <a:chOff x="0" y="0"/>
            <a:chExt cx="4519796" cy="218865"/>
          </a:xfrm>
        </p:grpSpPr>
        <p:sp>
          <p:nvSpPr>
            <p:cNvPr id="6" name="Freeform 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7" name="TextBox 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12085550" y="-131220"/>
            <a:ext cx="9534019" cy="1112295"/>
            <a:chOff x="0" y="0"/>
            <a:chExt cx="1876002" cy="218865"/>
          </a:xfrm>
        </p:grpSpPr>
        <p:sp>
          <p:nvSpPr>
            <p:cNvPr id="9" name="Freeform 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0" name="TextBox 1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1561418" y="689548"/>
            <a:ext cx="15944351" cy="655040"/>
          </a:xfrm>
          <a:prstGeom prst="rect">
            <a:avLst/>
          </a:prstGeom>
        </p:spPr>
        <p:txBody>
          <a:bodyPr lIns="0" tIns="0" rIns="0" bIns="0" rtlCol="0" anchor="t">
            <a:spAutoFit/>
          </a:bodyPr>
          <a:lstStyle/>
          <a:p>
            <a:pPr marL="0" lvl="0" indent="0" algn="ctr">
              <a:lnSpc>
                <a:spcPts val="5306"/>
              </a:lnSpc>
              <a:spcBef>
                <a:spcPct val="0"/>
              </a:spcBef>
            </a:pPr>
            <a:r>
              <a:rPr lang="en-US" sz="3845" spc="30">
                <a:solidFill>
                  <a:srgbClr val="FFFFFF"/>
                </a:solidFill>
                <a:latin typeface="Archivo Black"/>
              </a:rPr>
              <a:t>HYPER PARAMETER - XGBOOST</a:t>
            </a:r>
          </a:p>
        </p:txBody>
      </p:sp>
      <p:pic>
        <p:nvPicPr>
          <p:cNvPr id="20" name="Picture 19" descr="A graph of different colored lines&#10;&#10;Description automatically generated">
            <a:extLst>
              <a:ext uri="{FF2B5EF4-FFF2-40B4-BE49-F238E27FC236}">
                <a16:creationId xmlns:a16="http://schemas.microsoft.com/office/drawing/2014/main" id="{02CB4E45-D988-D48B-3F27-1938E6113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62" y="2744334"/>
            <a:ext cx="8162682" cy="5772783"/>
          </a:xfrm>
          <a:prstGeom prst="rect">
            <a:avLst/>
          </a:prstGeom>
        </p:spPr>
      </p:pic>
      <p:pic>
        <p:nvPicPr>
          <p:cNvPr id="11" name="Picture 10" descr="A close-up of a number&#10;&#10;Description automatically generated">
            <a:extLst>
              <a:ext uri="{FF2B5EF4-FFF2-40B4-BE49-F238E27FC236}">
                <a16:creationId xmlns:a16="http://schemas.microsoft.com/office/drawing/2014/main" id="{10F3348B-EBEC-E4C9-9174-384FD94D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283" y="8742360"/>
            <a:ext cx="6303994" cy="1376734"/>
          </a:xfrm>
          <a:prstGeom prst="rect">
            <a:avLst/>
          </a:prstGeom>
        </p:spPr>
      </p:pic>
      <p:sp>
        <p:nvSpPr>
          <p:cNvPr id="13" name="TextBox 12">
            <a:extLst>
              <a:ext uri="{FF2B5EF4-FFF2-40B4-BE49-F238E27FC236}">
                <a16:creationId xmlns:a16="http://schemas.microsoft.com/office/drawing/2014/main" id="{E7E76531-F03B-F077-49C0-1355D707111A}"/>
              </a:ext>
            </a:extLst>
          </p:cNvPr>
          <p:cNvSpPr txBox="1"/>
          <p:nvPr/>
        </p:nvSpPr>
        <p:spPr>
          <a:xfrm>
            <a:off x="9982199" y="4706035"/>
            <a:ext cx="7539239" cy="1200329"/>
          </a:xfrm>
          <a:prstGeom prst="rect">
            <a:avLst/>
          </a:prstGeom>
          <a:noFill/>
        </p:spPr>
        <p:txBody>
          <a:bodyPr wrap="square">
            <a:spAutoFit/>
          </a:bodyPr>
          <a:lstStyle/>
          <a:p>
            <a:pPr marL="285750" indent="-285750">
              <a:buFont typeface="Arial" panose="020B0604020202020204" pitchFamily="34" charset="0"/>
              <a:buChar char="•"/>
            </a:pPr>
            <a:r>
              <a:rPr lang="en-US" sz="2400" b="0" i="0" u="none" strike="noStrike" dirty="0">
                <a:solidFill>
                  <a:srgbClr val="000000"/>
                </a:solidFill>
                <a:effectLst/>
              </a:rPr>
              <a:t> As we can see after </a:t>
            </a:r>
            <a:r>
              <a:rPr lang="en-US" sz="2400" dirty="0" err="1"/>
              <a:t>Max_depth</a:t>
            </a:r>
            <a:r>
              <a:rPr lang="en-US" sz="2400" dirty="0"/>
              <a:t>=2 </a:t>
            </a:r>
            <a:r>
              <a:rPr lang="en-US" sz="2400" b="0" i="0" u="none" strike="noStrike" dirty="0">
                <a:solidFill>
                  <a:srgbClr val="000000"/>
                </a:solidFill>
                <a:effectLst/>
              </a:rPr>
              <a:t>we witnessing drop of our validation set, so we will choose </a:t>
            </a:r>
            <a:r>
              <a:rPr lang="en-US" sz="2400" dirty="0" err="1"/>
              <a:t>max_depth</a:t>
            </a:r>
            <a:r>
              <a:rPr lang="en-US" sz="2400" dirty="0"/>
              <a:t>=2</a:t>
            </a:r>
            <a:r>
              <a:rPr lang="en-US" sz="2400" b="0" i="0" u="none" strike="noStrike" dirty="0">
                <a:solidFill>
                  <a:srgbClr val="000000"/>
                </a:solidFill>
                <a:effectLst/>
              </a:rPr>
              <a:t> to optimize our model.</a:t>
            </a:r>
            <a:endParaRPr lang="en-US" sz="2400" dirty="0"/>
          </a:p>
        </p:txBody>
      </p:sp>
      <p:sp>
        <p:nvSpPr>
          <p:cNvPr id="17" name="TextBox 16">
            <a:extLst>
              <a:ext uri="{FF2B5EF4-FFF2-40B4-BE49-F238E27FC236}">
                <a16:creationId xmlns:a16="http://schemas.microsoft.com/office/drawing/2014/main" id="{E96CBF2B-1250-303B-16AC-84258C5D5C15}"/>
              </a:ext>
            </a:extLst>
          </p:cNvPr>
          <p:cNvSpPr txBox="1"/>
          <p:nvPr/>
        </p:nvSpPr>
        <p:spPr>
          <a:xfrm>
            <a:off x="9786662" y="6397069"/>
            <a:ext cx="8501338" cy="1569660"/>
          </a:xfrm>
          <a:prstGeom prst="rect">
            <a:avLst/>
          </a:prstGeom>
          <a:noFill/>
        </p:spPr>
        <p:txBody>
          <a:bodyPr wrap="square">
            <a:spAutoFit/>
          </a:bodyPr>
          <a:lstStyle/>
          <a:p>
            <a:pPr marL="285750" indent="-285750">
              <a:buFont typeface="Arial" panose="020B0604020202020204" pitchFamily="34" charset="0"/>
              <a:buChar char="•"/>
            </a:pPr>
            <a:r>
              <a:rPr lang="en-US" sz="2400" dirty="0"/>
              <a:t>In the optimized model after performing hyperparameter tuning  . The remainder set achieved an accuracy of approximately 87.76%, while the test set had an accuracy of approximately 88.04%.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361227" y="-469392"/>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2122031" y="4270779"/>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456932" y="4728682"/>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4188259" y="4401034"/>
            <a:ext cx="7132181" cy="3533468"/>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Montserrat Classic"/>
              </a:rPr>
              <a:t>In our project, we set out to predict League of Legends esports match outcomes. Our project reflects our passion for esports and our commitment to mastering data preprocessing and machine learning skills in Python. It's a journey of personal growth and learning, showcasing what's possible when passion and knowledge come together.</a:t>
            </a:r>
          </a:p>
        </p:txBody>
      </p:sp>
      <p:sp>
        <p:nvSpPr>
          <p:cNvPr id="15" name="TextBox 15"/>
          <p:cNvSpPr txBox="1"/>
          <p:nvPr/>
        </p:nvSpPr>
        <p:spPr>
          <a:xfrm>
            <a:off x="2122031" y="1304859"/>
            <a:ext cx="7416941" cy="1132046"/>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rPr>
              <a:t>MOTIVATION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5013836" y="1028700"/>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2085550" y="-131220"/>
            <a:ext cx="9534019" cy="1112295"/>
            <a:chOff x="0" y="0"/>
            <a:chExt cx="1876002" cy="218865"/>
          </a:xfrm>
        </p:grpSpPr>
        <p:sp>
          <p:nvSpPr>
            <p:cNvPr id="6" name="Freeform 6"/>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7" name="TextBox 7"/>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AutoShape 8"/>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507421" y="1744654"/>
            <a:ext cx="13819436" cy="655040"/>
          </a:xfrm>
          <a:prstGeom prst="rect">
            <a:avLst/>
          </a:prstGeom>
        </p:spPr>
        <p:txBody>
          <a:bodyPr lIns="0" tIns="0" rIns="0" bIns="0" rtlCol="0" anchor="t">
            <a:spAutoFit/>
          </a:bodyPr>
          <a:lstStyle/>
          <a:p>
            <a:pPr marL="0" lvl="0" indent="0" algn="ctr">
              <a:lnSpc>
                <a:spcPts val="5306"/>
              </a:lnSpc>
              <a:spcBef>
                <a:spcPct val="0"/>
              </a:spcBef>
            </a:pPr>
            <a:r>
              <a:rPr lang="en-US" sz="3845" spc="30">
                <a:solidFill>
                  <a:srgbClr val="FFFFFF"/>
                </a:solidFill>
                <a:latin typeface="Archivo Black"/>
              </a:rPr>
              <a:t>CONFUSION MATRIX- XGBOOST</a:t>
            </a:r>
          </a:p>
        </p:txBody>
      </p:sp>
      <p:pic>
        <p:nvPicPr>
          <p:cNvPr id="13" name="Picture 12" descr="A screenshot of a computer&#10;&#10;Description automatically generated">
            <a:extLst>
              <a:ext uri="{FF2B5EF4-FFF2-40B4-BE49-F238E27FC236}">
                <a16:creationId xmlns:a16="http://schemas.microsoft.com/office/drawing/2014/main" id="{AD892851-41C1-A834-0857-DFC413628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250105"/>
            <a:ext cx="3657600" cy="1962024"/>
          </a:xfrm>
          <a:prstGeom prst="rect">
            <a:avLst/>
          </a:prstGeom>
        </p:spPr>
      </p:pic>
      <p:pic>
        <p:nvPicPr>
          <p:cNvPr id="15" name="Picture 14" descr="A chart of a number of colored squares&#10;&#10;Description automatically generated with medium confidence">
            <a:extLst>
              <a:ext uri="{FF2B5EF4-FFF2-40B4-BE49-F238E27FC236}">
                <a16:creationId xmlns:a16="http://schemas.microsoft.com/office/drawing/2014/main" id="{E729EF71-2129-058B-24B2-9C3BD1A9B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6694905"/>
            <a:ext cx="4114800" cy="3272400"/>
          </a:xfrm>
          <a:prstGeom prst="rect">
            <a:avLst/>
          </a:prstGeom>
        </p:spPr>
      </p:pic>
      <p:sp>
        <p:nvSpPr>
          <p:cNvPr id="17" name="TextBox 16">
            <a:extLst>
              <a:ext uri="{FF2B5EF4-FFF2-40B4-BE49-F238E27FC236}">
                <a16:creationId xmlns:a16="http://schemas.microsoft.com/office/drawing/2014/main" id="{8E11664C-FD10-0723-3461-8638D177BAD4}"/>
              </a:ext>
            </a:extLst>
          </p:cNvPr>
          <p:cNvSpPr txBox="1"/>
          <p:nvPr/>
        </p:nvSpPr>
        <p:spPr>
          <a:xfrm>
            <a:off x="8534400" y="5888963"/>
            <a:ext cx="13315950" cy="1200329"/>
          </a:xfrm>
          <a:prstGeom prst="rect">
            <a:avLst/>
          </a:prstGeom>
          <a:noFill/>
        </p:spPr>
        <p:txBody>
          <a:bodyPr wrap="square">
            <a:spAutoFit/>
          </a:bodyPr>
          <a:lstStyle/>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3,818( ~84.60 %) games were correctly classified for games won.</a:t>
            </a:r>
          </a:p>
          <a:p>
            <a:pPr algn="l"/>
            <a:endParaRPr lang="en-US" sz="2400" b="0" i="0" u="none" strike="noStrike" dirty="0">
              <a:solidFill>
                <a:srgbClr val="000000"/>
              </a:solidFill>
              <a:effectLst/>
              <a:latin typeface="Helvetica Neue" panose="02000503000000020004" pitchFamily="2" charset="0"/>
            </a:endParaRPr>
          </a:p>
          <a:p>
            <a:pPr algn="l">
              <a:buFont typeface="Arial" panose="020B0604020202020204" pitchFamily="34" charset="0"/>
              <a:buChar char="•"/>
            </a:pPr>
            <a:r>
              <a:rPr lang="en-US" sz="2400" b="0" i="0" u="none" strike="noStrike" dirty="0">
                <a:solidFill>
                  <a:srgbClr val="000000"/>
                </a:solidFill>
                <a:effectLst/>
                <a:latin typeface="Helvetica Neue" panose="02000503000000020004" pitchFamily="2" charset="0"/>
              </a:rPr>
              <a:t>4,124(~90.56%) games were correctly classified for matches lost.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963439" y="27528"/>
            <a:ext cx="19046817" cy="1652956"/>
            <a:chOff x="0" y="0"/>
            <a:chExt cx="1876002" cy="162807"/>
          </a:xfrm>
        </p:grpSpPr>
        <p:sp>
          <p:nvSpPr>
            <p:cNvPr id="3" name="Freeform 3"/>
            <p:cNvSpPr/>
            <p:nvPr/>
          </p:nvSpPr>
          <p:spPr>
            <a:xfrm>
              <a:off x="0" y="0"/>
              <a:ext cx="1876002" cy="162807"/>
            </a:xfrm>
            <a:custGeom>
              <a:avLst/>
              <a:gdLst/>
              <a:ahLst/>
              <a:cxnLst/>
              <a:rect l="l" t="t" r="r" b="b"/>
              <a:pathLst>
                <a:path w="1876002" h="162807">
                  <a:moveTo>
                    <a:pt x="1672802" y="0"/>
                  </a:moveTo>
                  <a:lnTo>
                    <a:pt x="0" y="0"/>
                  </a:lnTo>
                  <a:lnTo>
                    <a:pt x="203200" y="162807"/>
                  </a:lnTo>
                  <a:lnTo>
                    <a:pt x="1876002" y="162807"/>
                  </a:lnTo>
                  <a:lnTo>
                    <a:pt x="1672802" y="0"/>
                  </a:lnTo>
                  <a:close/>
                </a:path>
              </a:pathLst>
            </a:custGeom>
            <a:solidFill>
              <a:srgbClr val="010101"/>
            </a:solidFill>
            <a:ln cap="sq">
              <a:noFill/>
              <a:prstDash val="solid"/>
              <a:miter/>
            </a:ln>
          </p:spPr>
          <p:txBody>
            <a:bodyPr/>
            <a:lstStyle/>
            <a:p>
              <a:endParaRPr lang="en-US"/>
            </a:p>
          </p:txBody>
        </p:sp>
        <p:sp>
          <p:nvSpPr>
            <p:cNvPr id="4" name="TextBox 4"/>
            <p:cNvSpPr txBox="1"/>
            <p:nvPr/>
          </p:nvSpPr>
          <p:spPr>
            <a:xfrm>
              <a:off x="101600" y="-19050"/>
              <a:ext cx="1672802" cy="18185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225284" y="1648562"/>
            <a:ext cx="5689104" cy="275488"/>
            <a:chOff x="0" y="0"/>
            <a:chExt cx="4519796" cy="218865"/>
          </a:xfrm>
        </p:grpSpPr>
        <p:sp>
          <p:nvSpPr>
            <p:cNvPr id="6" name="Freeform 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7" name="TextBox 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Freeform 8"/>
          <p:cNvSpPr/>
          <p:nvPr/>
        </p:nvSpPr>
        <p:spPr>
          <a:xfrm>
            <a:off x="621793" y="2130267"/>
            <a:ext cx="4722293" cy="3922426"/>
          </a:xfrm>
          <a:custGeom>
            <a:avLst/>
            <a:gdLst/>
            <a:ahLst/>
            <a:cxnLst/>
            <a:rect l="l" t="t" r="r" b="b"/>
            <a:pathLst>
              <a:path w="4722293" h="3922426">
                <a:moveTo>
                  <a:pt x="0" y="0"/>
                </a:moveTo>
                <a:lnTo>
                  <a:pt x="4722294" y="0"/>
                </a:lnTo>
                <a:lnTo>
                  <a:pt x="4722294" y="3922426"/>
                </a:lnTo>
                <a:lnTo>
                  <a:pt x="0" y="3922426"/>
                </a:lnTo>
                <a:lnTo>
                  <a:pt x="0" y="0"/>
                </a:lnTo>
                <a:close/>
              </a:path>
            </a:pathLst>
          </a:custGeom>
          <a:blipFill>
            <a:blip r:embed="rId3"/>
            <a:stretch>
              <a:fillRect/>
            </a:stretch>
          </a:blipFill>
        </p:spPr>
        <p:txBody>
          <a:bodyPr/>
          <a:lstStyle/>
          <a:p>
            <a:endParaRPr lang="en-US"/>
          </a:p>
        </p:txBody>
      </p:sp>
      <p:sp>
        <p:nvSpPr>
          <p:cNvPr id="9" name="Freeform 9"/>
          <p:cNvSpPr/>
          <p:nvPr/>
        </p:nvSpPr>
        <p:spPr>
          <a:xfrm>
            <a:off x="621793" y="6363261"/>
            <a:ext cx="5048633" cy="3923739"/>
          </a:xfrm>
          <a:custGeom>
            <a:avLst/>
            <a:gdLst/>
            <a:ahLst/>
            <a:cxnLst/>
            <a:rect l="l" t="t" r="r" b="b"/>
            <a:pathLst>
              <a:path w="5048633" h="3923739">
                <a:moveTo>
                  <a:pt x="0" y="0"/>
                </a:moveTo>
                <a:lnTo>
                  <a:pt x="5048634" y="0"/>
                </a:lnTo>
                <a:lnTo>
                  <a:pt x="5048634" y="3923739"/>
                </a:lnTo>
                <a:lnTo>
                  <a:pt x="0" y="3923739"/>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869211" y="456464"/>
            <a:ext cx="15944351" cy="655040"/>
          </a:xfrm>
          <a:prstGeom prst="rect">
            <a:avLst/>
          </a:prstGeom>
        </p:spPr>
        <p:txBody>
          <a:bodyPr lIns="0" tIns="0" rIns="0" bIns="0" rtlCol="0" anchor="t">
            <a:spAutoFit/>
          </a:bodyPr>
          <a:lstStyle/>
          <a:p>
            <a:pPr marL="0" lvl="0" indent="0" algn="ctr">
              <a:lnSpc>
                <a:spcPts val="5306"/>
              </a:lnSpc>
              <a:spcBef>
                <a:spcPct val="0"/>
              </a:spcBef>
            </a:pPr>
            <a:r>
              <a:rPr lang="en-US" sz="3845" spc="30" dirty="0">
                <a:solidFill>
                  <a:srgbClr val="FFFFFF"/>
                </a:solidFill>
                <a:latin typeface="Archivo Black"/>
              </a:rPr>
              <a:t>OBSERVATIONS</a:t>
            </a:r>
          </a:p>
        </p:txBody>
      </p:sp>
      <p:sp>
        <p:nvSpPr>
          <p:cNvPr id="11" name="TextBox 11"/>
          <p:cNvSpPr txBox="1"/>
          <p:nvPr/>
        </p:nvSpPr>
        <p:spPr>
          <a:xfrm>
            <a:off x="6102964" y="3137020"/>
            <a:ext cx="11373612" cy="1258293"/>
          </a:xfrm>
          <a:prstGeom prst="rect">
            <a:avLst/>
          </a:prstGeom>
        </p:spPr>
        <p:txBody>
          <a:bodyPr lIns="0" tIns="0" rIns="0" bIns="0" rtlCol="0" anchor="t">
            <a:spAutoFit/>
          </a:bodyPr>
          <a:lstStyle/>
          <a:p>
            <a:pPr marL="410211" lvl="1" indent="-205106">
              <a:lnSpc>
                <a:spcPts val="2470"/>
              </a:lnSpc>
              <a:buFont typeface="Arial"/>
              <a:buChar char="•"/>
            </a:pPr>
            <a:r>
              <a:rPr lang="en-US" sz="1900" dirty="0">
                <a:solidFill>
                  <a:srgbClr val="000000"/>
                </a:solidFill>
                <a:latin typeface="Open Sauce"/>
              </a:rPr>
              <a:t>According to our data and the above graphs, we can confidently say that Blue side has more advantages, </a:t>
            </a:r>
          </a:p>
          <a:p>
            <a:pPr marL="205105" lvl="1">
              <a:lnSpc>
                <a:spcPts val="2470"/>
              </a:lnSpc>
            </a:pPr>
            <a:endParaRPr lang="en-US" sz="1900" dirty="0">
              <a:solidFill>
                <a:srgbClr val="000000"/>
              </a:solidFill>
              <a:latin typeface="Open Sauce"/>
            </a:endParaRPr>
          </a:p>
          <a:p>
            <a:pPr>
              <a:lnSpc>
                <a:spcPts val="2470"/>
              </a:lnSpc>
            </a:pPr>
            <a:endParaRPr lang="en-US" sz="1900" dirty="0">
              <a:solidFill>
                <a:srgbClr val="000000"/>
              </a:solidFill>
              <a:latin typeface="Open Sauce"/>
            </a:endParaRPr>
          </a:p>
        </p:txBody>
      </p:sp>
      <p:sp>
        <p:nvSpPr>
          <p:cNvPr id="12" name="TextBox 12"/>
          <p:cNvSpPr txBox="1"/>
          <p:nvPr/>
        </p:nvSpPr>
        <p:spPr>
          <a:xfrm>
            <a:off x="6094943" y="7742127"/>
            <a:ext cx="11373612" cy="949747"/>
          </a:xfrm>
          <a:prstGeom prst="rect">
            <a:avLst/>
          </a:prstGeom>
        </p:spPr>
        <p:txBody>
          <a:bodyPr lIns="0" tIns="0" rIns="0" bIns="0" rtlCol="0" anchor="t">
            <a:spAutoFit/>
          </a:bodyPr>
          <a:lstStyle/>
          <a:p>
            <a:pPr marL="410211" lvl="1" indent="-205106">
              <a:lnSpc>
                <a:spcPts val="2470"/>
              </a:lnSpc>
              <a:buFont typeface="Arial"/>
              <a:buChar char="•"/>
            </a:pPr>
            <a:r>
              <a:rPr lang="en-US" sz="1900" dirty="0">
                <a:solidFill>
                  <a:srgbClr val="000000"/>
                </a:solidFill>
                <a:latin typeface="Open Sauce"/>
              </a:rPr>
              <a:t>The results reveal surprising findings, with a higher number of assists being more indicative of victory than the number of kills, challenging the initial expectation that the number of kills would be the primary contributing factor to winning.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38981" y="3669999"/>
            <a:ext cx="6642998" cy="6277633"/>
          </a:xfrm>
          <a:custGeom>
            <a:avLst/>
            <a:gdLst/>
            <a:ahLst/>
            <a:cxnLst/>
            <a:rect l="l" t="t" r="r" b="b"/>
            <a:pathLst>
              <a:path w="6642998" h="6277633">
                <a:moveTo>
                  <a:pt x="0" y="0"/>
                </a:moveTo>
                <a:lnTo>
                  <a:pt x="6642997" y="0"/>
                </a:lnTo>
                <a:lnTo>
                  <a:pt x="6642997" y="6277633"/>
                </a:lnTo>
                <a:lnTo>
                  <a:pt x="0" y="6277633"/>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2085550" y="-131220"/>
            <a:ext cx="9534019" cy="1112295"/>
            <a:chOff x="0" y="0"/>
            <a:chExt cx="1876002" cy="218865"/>
          </a:xfrm>
        </p:grpSpPr>
        <p:sp>
          <p:nvSpPr>
            <p:cNvPr id="7" name="Freeform 7"/>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8" name="TextBox 8"/>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AutoShape 9"/>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507421" y="1744654"/>
            <a:ext cx="13819436" cy="655040"/>
          </a:xfrm>
          <a:prstGeom prst="rect">
            <a:avLst/>
          </a:prstGeom>
        </p:spPr>
        <p:txBody>
          <a:bodyPr lIns="0" tIns="0" rIns="0" bIns="0" rtlCol="0" anchor="t">
            <a:spAutoFit/>
          </a:bodyPr>
          <a:lstStyle/>
          <a:p>
            <a:pPr marL="0" lvl="0" indent="0" algn="ctr">
              <a:lnSpc>
                <a:spcPts val="5306"/>
              </a:lnSpc>
              <a:spcBef>
                <a:spcPct val="0"/>
              </a:spcBef>
            </a:pPr>
            <a:r>
              <a:rPr lang="en-US" sz="3845" spc="30" dirty="0">
                <a:solidFill>
                  <a:srgbClr val="FFFFFF"/>
                </a:solidFill>
                <a:latin typeface="Archivo Black"/>
              </a:rPr>
              <a:t>OBSERVATIONS</a:t>
            </a:r>
          </a:p>
        </p:txBody>
      </p:sp>
      <p:sp>
        <p:nvSpPr>
          <p:cNvPr id="11" name="TextBox 11"/>
          <p:cNvSpPr txBox="1"/>
          <p:nvPr/>
        </p:nvSpPr>
        <p:spPr>
          <a:xfrm>
            <a:off x="8048320" y="5007955"/>
            <a:ext cx="10239680" cy="1831335"/>
          </a:xfrm>
          <a:prstGeom prst="rect">
            <a:avLst/>
          </a:prstGeom>
        </p:spPr>
        <p:txBody>
          <a:bodyPr lIns="0" tIns="0" rIns="0" bIns="0" rtlCol="0" anchor="t">
            <a:spAutoFit/>
          </a:bodyPr>
          <a:lstStyle/>
          <a:p>
            <a:pPr marL="474979" lvl="1" indent="-237490">
              <a:lnSpc>
                <a:spcPts val="2859"/>
              </a:lnSpc>
              <a:buFont typeface="Arial"/>
              <a:buChar char="•"/>
            </a:pPr>
            <a:r>
              <a:rPr lang="en-US" sz="2199" dirty="0">
                <a:solidFill>
                  <a:srgbClr val="000000"/>
                </a:solidFill>
                <a:latin typeface="Open Sauce"/>
              </a:rPr>
              <a:t>The  graph shows a perfect distribution of the amount dragons slayed between the winning and the losing teams. </a:t>
            </a:r>
          </a:p>
          <a:p>
            <a:pPr>
              <a:lnSpc>
                <a:spcPts val="2859"/>
              </a:lnSpc>
            </a:pPr>
            <a:endParaRPr lang="en-US" sz="2199" dirty="0">
              <a:solidFill>
                <a:srgbClr val="000000"/>
              </a:solidFill>
              <a:latin typeface="Open Sauce"/>
            </a:endParaRPr>
          </a:p>
          <a:p>
            <a:pPr marL="474979" lvl="1" indent="-237490">
              <a:lnSpc>
                <a:spcPts val="2859"/>
              </a:lnSpc>
              <a:buFont typeface="Arial"/>
              <a:buChar char="•"/>
            </a:pPr>
            <a:r>
              <a:rPr lang="en-US" sz="2199" dirty="0">
                <a:solidFill>
                  <a:srgbClr val="000000"/>
                </a:solidFill>
                <a:latin typeface="Open Sauce"/>
              </a:rPr>
              <a:t>We can confidently say how important this feature is based on amount of dragons the winner team has slayed,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79893"/>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2"/>
            <a:stretch>
              <a:fillRect l="-53474" r="-53474"/>
            </a:stretch>
          </a:blipFill>
        </p:spPr>
        <p:txBody>
          <a:bodyPr/>
          <a:lstStyle/>
          <a:p>
            <a:endParaRPr lang="en-US"/>
          </a:p>
        </p:txBody>
      </p:sp>
      <p:sp>
        <p:nvSpPr>
          <p:cNvPr id="7" name="TextBox 7"/>
          <p:cNvSpPr txBox="1"/>
          <p:nvPr/>
        </p:nvSpPr>
        <p:spPr>
          <a:xfrm>
            <a:off x="8552484" y="212165"/>
            <a:ext cx="6001716" cy="898392"/>
          </a:xfrm>
          <a:prstGeom prst="rect">
            <a:avLst/>
          </a:prstGeom>
        </p:spPr>
        <p:txBody>
          <a:bodyPr wrap="square" lIns="0" tIns="0" rIns="0" bIns="0" rtlCol="0" anchor="t">
            <a:spAutoFit/>
          </a:bodyPr>
          <a:lstStyle/>
          <a:p>
            <a:pPr marL="0" lvl="0" indent="0" algn="l">
              <a:lnSpc>
                <a:spcPts val="7291"/>
              </a:lnSpc>
              <a:spcBef>
                <a:spcPct val="0"/>
              </a:spcBef>
            </a:pPr>
            <a:r>
              <a:rPr lang="en-US" sz="5400" spc="184" dirty="0">
                <a:solidFill>
                  <a:srgbClr val="010101"/>
                </a:solidFill>
                <a:latin typeface="Archivo Black"/>
              </a:rPr>
              <a:t>RESULTS</a:t>
            </a:r>
          </a:p>
        </p:txBody>
      </p:sp>
      <p:pic>
        <p:nvPicPr>
          <p:cNvPr id="11" name="Picture 10" descr="A table with numbers and text&#10;&#10;Description automatically generated">
            <a:extLst>
              <a:ext uri="{FF2B5EF4-FFF2-40B4-BE49-F238E27FC236}">
                <a16:creationId xmlns:a16="http://schemas.microsoft.com/office/drawing/2014/main" id="{186EA3E3-163E-A7A8-FCD7-FDCF7B08B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151" y="6701907"/>
            <a:ext cx="11871203" cy="3505200"/>
          </a:xfrm>
          <a:prstGeom prst="rect">
            <a:avLst/>
          </a:prstGeom>
        </p:spPr>
      </p:pic>
      <p:pic>
        <p:nvPicPr>
          <p:cNvPr id="10" name="Picture 9" descr="A comparison of a graph&#10;&#10;Description automatically generated with medium confidence">
            <a:extLst>
              <a:ext uri="{FF2B5EF4-FFF2-40B4-BE49-F238E27FC236}">
                <a16:creationId xmlns:a16="http://schemas.microsoft.com/office/drawing/2014/main" id="{1386899D-731A-565A-4501-A60B7FCAF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151" y="1943100"/>
            <a:ext cx="11316617" cy="447529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2"/>
            <a:stretch>
              <a:fillRect t="-86495"/>
            </a:stretch>
          </a:blipFill>
        </p:spPr>
        <p:txBody>
          <a:bodyPr/>
          <a:lstStyle/>
          <a:p>
            <a:endParaRPr lang="en-US"/>
          </a:p>
        </p:txBody>
      </p:sp>
      <p:sp>
        <p:nvSpPr>
          <p:cNvPr id="3" name="Freeform 3"/>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2"/>
            <a:stretch>
              <a:fillRect t="-86495"/>
            </a:stretch>
          </a:blipFill>
        </p:spPr>
        <p:txBody>
          <a:bodyPr/>
          <a:lstStyle/>
          <a:p>
            <a:endParaRPr lang="en-US"/>
          </a:p>
        </p:txBody>
      </p:sp>
      <p:sp>
        <p:nvSpPr>
          <p:cNvPr id="4" name="TextBox 4"/>
          <p:cNvSpPr txBox="1"/>
          <p:nvPr/>
        </p:nvSpPr>
        <p:spPr>
          <a:xfrm>
            <a:off x="223363" y="1468972"/>
            <a:ext cx="13935910" cy="898392"/>
          </a:xfrm>
          <a:prstGeom prst="rect">
            <a:avLst/>
          </a:prstGeom>
        </p:spPr>
        <p:txBody>
          <a:bodyPr lIns="0" tIns="0" rIns="0" bIns="0" rtlCol="0" anchor="t">
            <a:spAutoFit/>
          </a:bodyPr>
          <a:lstStyle/>
          <a:p>
            <a:pPr marL="0" lvl="0" indent="0">
              <a:lnSpc>
                <a:spcPts val="7291"/>
              </a:lnSpc>
              <a:spcBef>
                <a:spcPct val="0"/>
              </a:spcBef>
            </a:pPr>
            <a:r>
              <a:rPr lang="en-US" sz="5283" spc="184">
                <a:solidFill>
                  <a:srgbClr val="010101"/>
                </a:solidFill>
                <a:latin typeface="Archivo Black"/>
              </a:rPr>
              <a:t>CONTRIBUTION &amp; IMPLICATION</a:t>
            </a:r>
          </a:p>
        </p:txBody>
      </p:sp>
      <p:sp>
        <p:nvSpPr>
          <p:cNvPr id="5" name="Freeform 5"/>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2"/>
            <a:stretch>
              <a:fillRect t="-86495"/>
            </a:stretch>
          </a:blipFill>
        </p:spPr>
        <p:txBody>
          <a:bodyPr/>
          <a:lstStyle/>
          <a:p>
            <a:endParaRPr lang="en-US"/>
          </a:p>
        </p:txBody>
      </p:sp>
      <p:sp>
        <p:nvSpPr>
          <p:cNvPr id="6" name="Freeform 6"/>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2"/>
            <a:stretch>
              <a:fillRect t="-86495"/>
            </a:stretch>
          </a:blipFill>
        </p:spPr>
        <p:txBody>
          <a:bodyPr/>
          <a:lstStyle/>
          <a:p>
            <a:endParaRPr lang="en-US"/>
          </a:p>
        </p:txBody>
      </p:sp>
      <p:sp>
        <p:nvSpPr>
          <p:cNvPr id="7" name="Freeform 7"/>
          <p:cNvSpPr/>
          <p:nvPr/>
        </p:nvSpPr>
        <p:spPr>
          <a:xfrm>
            <a:off x="3802124" y="766841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2"/>
            <a:stretch>
              <a:fillRect t="-86495"/>
            </a:stretch>
          </a:blipFill>
        </p:spPr>
        <p:txBody>
          <a:bodyPr/>
          <a:lstStyle/>
          <a:p>
            <a:endParaRPr lang="en-US"/>
          </a:p>
        </p:txBody>
      </p:sp>
      <p:sp>
        <p:nvSpPr>
          <p:cNvPr id="8" name="Freeform 8"/>
          <p:cNvSpPr/>
          <p:nvPr/>
        </p:nvSpPr>
        <p:spPr>
          <a:xfrm>
            <a:off x="11016914" y="7819154"/>
            <a:ext cx="4988948" cy="528334"/>
          </a:xfrm>
          <a:custGeom>
            <a:avLst/>
            <a:gdLst/>
            <a:ahLst/>
            <a:cxnLst/>
            <a:rect l="l" t="t" r="r" b="b"/>
            <a:pathLst>
              <a:path w="4988948" h="528334">
                <a:moveTo>
                  <a:pt x="0" y="0"/>
                </a:moveTo>
                <a:lnTo>
                  <a:pt x="4988948" y="0"/>
                </a:lnTo>
                <a:lnTo>
                  <a:pt x="4988948" y="528333"/>
                </a:lnTo>
                <a:lnTo>
                  <a:pt x="0" y="528333"/>
                </a:lnTo>
                <a:lnTo>
                  <a:pt x="0" y="0"/>
                </a:lnTo>
                <a:close/>
              </a:path>
            </a:pathLst>
          </a:custGeom>
          <a:blipFill>
            <a:blip r:embed="rId2"/>
            <a:stretch>
              <a:fillRect t="-86495"/>
            </a:stretch>
          </a:blipFill>
        </p:spPr>
        <p:txBody>
          <a:bodyPr/>
          <a:lstStyle/>
          <a:p>
            <a:endParaRPr lang="en-US"/>
          </a:p>
        </p:txBody>
      </p:sp>
      <p:grpSp>
        <p:nvGrpSpPr>
          <p:cNvPr id="9" name="Group 9"/>
          <p:cNvGrpSpPr/>
          <p:nvPr/>
        </p:nvGrpSpPr>
        <p:grpSpPr>
          <a:xfrm>
            <a:off x="3301345" y="3322618"/>
            <a:ext cx="5489727" cy="1761958"/>
            <a:chOff x="0" y="0"/>
            <a:chExt cx="1569119" cy="503617"/>
          </a:xfrm>
        </p:grpSpPr>
        <p:sp>
          <p:nvSpPr>
            <p:cNvPr id="10" name="Freeform 10"/>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11" name="TextBox 11"/>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2" name="Freeform 12"/>
          <p:cNvSpPr/>
          <p:nvPr/>
        </p:nvSpPr>
        <p:spPr>
          <a:xfrm>
            <a:off x="7205263" y="376173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3802124" y="3677437"/>
            <a:ext cx="3142359" cy="336851"/>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VENKATESH VUYYALA</a:t>
            </a:r>
          </a:p>
        </p:txBody>
      </p:sp>
      <p:grpSp>
        <p:nvGrpSpPr>
          <p:cNvPr id="14" name="Group 14"/>
          <p:cNvGrpSpPr/>
          <p:nvPr/>
        </p:nvGrpSpPr>
        <p:grpSpPr>
          <a:xfrm>
            <a:off x="10516135" y="3322618"/>
            <a:ext cx="5489727" cy="1761958"/>
            <a:chOff x="0" y="0"/>
            <a:chExt cx="1569119" cy="503617"/>
          </a:xfrm>
        </p:grpSpPr>
        <p:sp>
          <p:nvSpPr>
            <p:cNvPr id="15" name="Freeform 15"/>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16" name="TextBox 16"/>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7" name="TextBox 17"/>
          <p:cNvSpPr txBox="1"/>
          <p:nvPr/>
        </p:nvSpPr>
        <p:spPr>
          <a:xfrm>
            <a:off x="10864605" y="3631240"/>
            <a:ext cx="3294668" cy="336851"/>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KOUSALYA KUNAMNENI</a:t>
            </a:r>
          </a:p>
        </p:txBody>
      </p:sp>
      <p:grpSp>
        <p:nvGrpSpPr>
          <p:cNvPr id="18" name="Group 18"/>
          <p:cNvGrpSpPr/>
          <p:nvPr/>
        </p:nvGrpSpPr>
        <p:grpSpPr>
          <a:xfrm>
            <a:off x="3301345" y="6108451"/>
            <a:ext cx="5489727" cy="1761958"/>
            <a:chOff x="0" y="0"/>
            <a:chExt cx="1569119" cy="503617"/>
          </a:xfrm>
        </p:grpSpPr>
        <p:sp>
          <p:nvSpPr>
            <p:cNvPr id="19" name="Freeform 19"/>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20" name="TextBox 20"/>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21" name="Freeform 21"/>
          <p:cNvSpPr/>
          <p:nvPr/>
        </p:nvSpPr>
        <p:spPr>
          <a:xfrm>
            <a:off x="7205263" y="6581347"/>
            <a:ext cx="1351146" cy="206357"/>
          </a:xfrm>
          <a:custGeom>
            <a:avLst/>
            <a:gdLst/>
            <a:ahLst/>
            <a:cxnLst/>
            <a:rect l="l" t="t" r="r" b="b"/>
            <a:pathLst>
              <a:path w="1351146" h="206357">
                <a:moveTo>
                  <a:pt x="0" y="0"/>
                </a:moveTo>
                <a:lnTo>
                  <a:pt x="1351146" y="0"/>
                </a:lnTo>
                <a:lnTo>
                  <a:pt x="1351146" y="206356"/>
                </a:lnTo>
                <a:lnTo>
                  <a:pt x="0" y="20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TextBox 22"/>
          <p:cNvSpPr txBox="1"/>
          <p:nvPr/>
        </p:nvSpPr>
        <p:spPr>
          <a:xfrm>
            <a:off x="4118108" y="6543247"/>
            <a:ext cx="2826376" cy="336851"/>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SAI VARUN SUNDRU</a:t>
            </a:r>
          </a:p>
        </p:txBody>
      </p:sp>
      <p:grpSp>
        <p:nvGrpSpPr>
          <p:cNvPr id="23" name="Group 23"/>
          <p:cNvGrpSpPr/>
          <p:nvPr/>
        </p:nvGrpSpPr>
        <p:grpSpPr>
          <a:xfrm>
            <a:off x="10516135" y="6108451"/>
            <a:ext cx="5489727" cy="1761958"/>
            <a:chOff x="0" y="0"/>
            <a:chExt cx="1569119" cy="503617"/>
          </a:xfrm>
        </p:grpSpPr>
        <p:sp>
          <p:nvSpPr>
            <p:cNvPr id="24" name="Freeform 24"/>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25" name="TextBox 25"/>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26" name="TextBox 26"/>
          <p:cNvSpPr txBox="1"/>
          <p:nvPr/>
        </p:nvSpPr>
        <p:spPr>
          <a:xfrm>
            <a:off x="10653806" y="6497049"/>
            <a:ext cx="4795089" cy="336851"/>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PREETHI CHILAKALA</a:t>
            </a:r>
          </a:p>
        </p:txBody>
      </p:sp>
      <p:grpSp>
        <p:nvGrpSpPr>
          <p:cNvPr id="27" name="Group 27"/>
          <p:cNvGrpSpPr>
            <a:grpSpLocks noChangeAspect="1"/>
          </p:cNvGrpSpPr>
          <p:nvPr/>
        </p:nvGrpSpPr>
        <p:grpSpPr>
          <a:xfrm>
            <a:off x="-46214" y="7097814"/>
            <a:ext cx="5669664" cy="3189186"/>
            <a:chOff x="0" y="0"/>
            <a:chExt cx="6089457" cy="3425320"/>
          </a:xfrm>
        </p:grpSpPr>
        <p:sp>
          <p:nvSpPr>
            <p:cNvPr id="28" name="Freeform 28"/>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txBody>
            <a:bodyPr/>
            <a:lstStyle/>
            <a:p>
              <a:endParaRPr lang="en-US"/>
            </a:p>
          </p:txBody>
        </p:sp>
        <p:sp>
          <p:nvSpPr>
            <p:cNvPr id="29" name="Freeform 29"/>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5"/>
              <a:stretch>
                <a:fillRect t="-9222" b="-9222"/>
              </a:stretch>
            </a:blipFill>
          </p:spPr>
          <p:txBody>
            <a:bodyPr/>
            <a:lstStyle/>
            <a:p>
              <a:endParaRPr lang="en-US"/>
            </a:p>
          </p:txBody>
        </p:sp>
      </p:grpSp>
      <p:grpSp>
        <p:nvGrpSpPr>
          <p:cNvPr id="30" name="Group 30"/>
          <p:cNvGrpSpPr>
            <a:grpSpLocks noChangeAspect="1"/>
          </p:cNvGrpSpPr>
          <p:nvPr/>
        </p:nvGrpSpPr>
        <p:grpSpPr>
          <a:xfrm>
            <a:off x="12149037" y="0"/>
            <a:ext cx="6138963" cy="3453167"/>
            <a:chOff x="0" y="0"/>
            <a:chExt cx="6089457" cy="3425320"/>
          </a:xfrm>
        </p:grpSpPr>
        <p:sp>
          <p:nvSpPr>
            <p:cNvPr id="31" name="Freeform 31"/>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32" name="Freeform 32"/>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6"/>
              <a:stretch>
                <a:fillRect t="-9222" b="-9222"/>
              </a:stretch>
            </a:blipFill>
          </p:spPr>
          <p:txBody>
            <a:bodyPr/>
            <a:lstStyle/>
            <a:p>
              <a:endParaRPr lang="en-US"/>
            </a:p>
          </p:txBody>
        </p:sp>
      </p:grpSp>
      <p:sp>
        <p:nvSpPr>
          <p:cNvPr id="33" name="Freeform 33"/>
          <p:cNvSpPr/>
          <p:nvPr/>
        </p:nvSpPr>
        <p:spPr>
          <a:xfrm>
            <a:off x="14416448" y="3679093"/>
            <a:ext cx="1351146" cy="206357"/>
          </a:xfrm>
          <a:custGeom>
            <a:avLst/>
            <a:gdLst/>
            <a:ahLst/>
            <a:cxnLst/>
            <a:rect l="l" t="t" r="r" b="b"/>
            <a:pathLst>
              <a:path w="1351146" h="206357">
                <a:moveTo>
                  <a:pt x="0" y="0"/>
                </a:moveTo>
                <a:lnTo>
                  <a:pt x="1351146" y="0"/>
                </a:lnTo>
                <a:lnTo>
                  <a:pt x="1351146" y="206356"/>
                </a:lnTo>
                <a:lnTo>
                  <a:pt x="0" y="20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4" name="Freeform 34"/>
          <p:cNvSpPr/>
          <p:nvPr/>
        </p:nvSpPr>
        <p:spPr>
          <a:xfrm>
            <a:off x="14416448" y="662754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108415" y="8064978"/>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3" name="Group 3"/>
          <p:cNvGrpSpPr/>
          <p:nvPr/>
        </p:nvGrpSpPr>
        <p:grpSpPr>
          <a:xfrm>
            <a:off x="8108416" y="5265271"/>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25015" r="-25015"/>
              </a:stretch>
            </a:blipFill>
          </p:spPr>
          <p:txBody>
            <a:bodyPr/>
            <a:lstStyle/>
            <a:p>
              <a:endParaRPr lang="en-US"/>
            </a:p>
          </p:txBody>
        </p:sp>
      </p:grpSp>
      <p:sp>
        <p:nvSpPr>
          <p:cNvPr id="5" name="Freeform 5"/>
          <p:cNvSpPr/>
          <p:nvPr/>
        </p:nvSpPr>
        <p:spPr>
          <a:xfrm>
            <a:off x="7891541" y="4758549"/>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6" name="Group 6"/>
          <p:cNvGrpSpPr/>
          <p:nvPr/>
        </p:nvGrpSpPr>
        <p:grpSpPr>
          <a:xfrm>
            <a:off x="7952863" y="192984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21" r="-24921"/>
              </a:stretch>
            </a:blipFill>
          </p:spPr>
          <p:txBody>
            <a:bodyPr/>
            <a:lstStyle/>
            <a:p>
              <a:endParaRPr lang="en-US"/>
            </a:p>
          </p:txBody>
        </p:sp>
      </p:grpSp>
      <p:sp>
        <p:nvSpPr>
          <p:cNvPr id="8" name="Freeform 8"/>
          <p:cNvSpPr/>
          <p:nvPr/>
        </p:nvSpPr>
        <p:spPr>
          <a:xfrm>
            <a:off x="784403" y="6940999"/>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txBody>
          <a:bodyPr/>
          <a:lstStyle/>
          <a:p>
            <a:endParaRPr lang="en-US"/>
          </a:p>
        </p:txBody>
      </p:sp>
      <p:grpSp>
        <p:nvGrpSpPr>
          <p:cNvPr id="9" name="Group 9"/>
          <p:cNvGrpSpPr/>
          <p:nvPr/>
        </p:nvGrpSpPr>
        <p:grpSpPr>
          <a:xfrm>
            <a:off x="590880" y="3329416"/>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9339" b="-9339"/>
              </a:stretch>
            </a:blipFill>
          </p:spPr>
          <p:txBody>
            <a:bodyPr/>
            <a:lstStyle/>
            <a:p>
              <a:endParaRPr lang="en-US"/>
            </a:p>
          </p:txBody>
        </p:sp>
      </p:grpSp>
      <p:sp>
        <p:nvSpPr>
          <p:cNvPr id="11" name="Freeform 11"/>
          <p:cNvSpPr/>
          <p:nvPr/>
        </p:nvSpPr>
        <p:spPr>
          <a:xfrm>
            <a:off x="11789933" y="9781092"/>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grpSp>
        <p:nvGrpSpPr>
          <p:cNvPr id="12" name="Group 12"/>
          <p:cNvGrpSpPr/>
          <p:nvPr/>
        </p:nvGrpSpPr>
        <p:grpSpPr>
          <a:xfrm>
            <a:off x="11757849" y="7001248"/>
            <a:ext cx="2799147" cy="2799147"/>
            <a:chOff x="0" y="0"/>
            <a:chExt cx="6350000" cy="6350000"/>
          </a:xfrm>
        </p:grpSpPr>
        <p:sp>
          <p:nvSpPr>
            <p:cNvPr id="13" name="Freeform 1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015" r="-25015"/>
              </a:stretch>
            </a:blipFill>
          </p:spPr>
          <p:txBody>
            <a:bodyPr/>
            <a:lstStyle/>
            <a:p>
              <a:endParaRPr lang="en-US"/>
            </a:p>
          </p:txBody>
        </p:sp>
      </p:grpSp>
      <p:sp>
        <p:nvSpPr>
          <p:cNvPr id="14" name="Freeform 14"/>
          <p:cNvSpPr/>
          <p:nvPr/>
        </p:nvSpPr>
        <p:spPr>
          <a:xfrm>
            <a:off x="11579418" y="6361000"/>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sp>
        <p:nvSpPr>
          <p:cNvPr id="17" name="Freeform 17"/>
          <p:cNvSpPr/>
          <p:nvPr/>
        </p:nvSpPr>
        <p:spPr>
          <a:xfrm>
            <a:off x="11524486" y="2889342"/>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txBody>
          <a:bodyPr/>
          <a:lstStyle/>
          <a:p>
            <a:endParaRPr lang="en-US"/>
          </a:p>
        </p:txBody>
      </p:sp>
      <p:grpSp>
        <p:nvGrpSpPr>
          <p:cNvPr id="18" name="Group 18"/>
          <p:cNvGrpSpPr/>
          <p:nvPr/>
        </p:nvGrpSpPr>
        <p:grpSpPr>
          <a:xfrm>
            <a:off x="11579419" y="117190"/>
            <a:ext cx="2799147" cy="2799147"/>
            <a:chOff x="0" y="0"/>
            <a:chExt cx="6350000" cy="6350000"/>
          </a:xfrm>
        </p:grpSpPr>
        <p:sp>
          <p:nvSpPr>
            <p:cNvPr id="19" name="Freeform 1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r="-24991"/>
              </a:stretch>
            </a:blipFill>
          </p:spPr>
          <p:txBody>
            <a:bodyPr/>
            <a:lstStyle/>
            <a:p>
              <a:endParaRPr lang="en-US"/>
            </a:p>
          </p:txBody>
        </p:sp>
      </p:grpSp>
      <p:sp>
        <p:nvSpPr>
          <p:cNvPr id="20" name="Freeform 20"/>
          <p:cNvSpPr/>
          <p:nvPr/>
        </p:nvSpPr>
        <p:spPr>
          <a:xfrm>
            <a:off x="15011400" y="9633025"/>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1" name="Group 21"/>
          <p:cNvGrpSpPr/>
          <p:nvPr/>
        </p:nvGrpSpPr>
        <p:grpSpPr>
          <a:xfrm>
            <a:off x="11617531" y="3583749"/>
            <a:ext cx="2799147" cy="2799147"/>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10" r="-10"/>
              </a:stretch>
            </a:blipFill>
          </p:spPr>
          <p:txBody>
            <a:bodyPr/>
            <a:lstStyle/>
            <a:p>
              <a:endParaRPr lang="en-US"/>
            </a:p>
          </p:txBody>
        </p:sp>
      </p:grpSp>
      <p:sp>
        <p:nvSpPr>
          <p:cNvPr id="23" name="Freeform 23"/>
          <p:cNvSpPr/>
          <p:nvPr/>
        </p:nvSpPr>
        <p:spPr>
          <a:xfrm>
            <a:off x="15257181" y="6266727"/>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4" name="Group 24"/>
          <p:cNvGrpSpPr/>
          <p:nvPr/>
        </p:nvGrpSpPr>
        <p:grpSpPr>
          <a:xfrm>
            <a:off x="15282199" y="3520802"/>
            <a:ext cx="2799147" cy="2799147"/>
            <a:chOff x="0" y="0"/>
            <a:chExt cx="6350000" cy="6350000"/>
          </a:xfrm>
        </p:grpSpPr>
        <p:sp>
          <p:nvSpPr>
            <p:cNvPr id="25" name="Freeform 2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5061" r="-25061"/>
              </a:stretch>
            </a:blipFill>
          </p:spPr>
          <p:txBody>
            <a:bodyPr/>
            <a:lstStyle/>
            <a:p>
              <a:endParaRPr lang="en-US"/>
            </a:p>
          </p:txBody>
        </p:sp>
      </p:grpSp>
      <p:sp>
        <p:nvSpPr>
          <p:cNvPr id="26" name="Freeform 26"/>
          <p:cNvSpPr/>
          <p:nvPr/>
        </p:nvSpPr>
        <p:spPr>
          <a:xfrm>
            <a:off x="15244086" y="2847514"/>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27" name="Group 27"/>
          <p:cNvGrpSpPr/>
          <p:nvPr/>
        </p:nvGrpSpPr>
        <p:grpSpPr>
          <a:xfrm>
            <a:off x="15299019" y="100045"/>
            <a:ext cx="2799147" cy="2799147"/>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0"/>
              <a:stretch>
                <a:fillRect l="-30016" r="-30016"/>
              </a:stretch>
            </a:blipFill>
          </p:spPr>
          <p:txBody>
            <a:bodyPr/>
            <a:lstStyle/>
            <a:p>
              <a:endParaRPr lang="en-US"/>
            </a:p>
          </p:txBody>
        </p:sp>
      </p:grpSp>
      <p:grpSp>
        <p:nvGrpSpPr>
          <p:cNvPr id="29" name="Group 29"/>
          <p:cNvGrpSpPr/>
          <p:nvPr/>
        </p:nvGrpSpPr>
        <p:grpSpPr>
          <a:xfrm>
            <a:off x="15274178" y="6940999"/>
            <a:ext cx="2799147" cy="2799147"/>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1"/>
              <a:stretch>
                <a:fillRect l="-25015" r="-25015"/>
              </a:stretch>
            </a:blipFill>
          </p:spPr>
          <p:txBody>
            <a:bodyPr/>
            <a:lstStyle/>
            <a:p>
              <a:endParaRPr lang="en-US"/>
            </a:p>
          </p:txBody>
        </p:sp>
      </p:grpSp>
      <p:sp>
        <p:nvSpPr>
          <p:cNvPr id="31" name="TextBox 31"/>
          <p:cNvSpPr txBox="1"/>
          <p:nvPr/>
        </p:nvSpPr>
        <p:spPr>
          <a:xfrm>
            <a:off x="1151272" y="3977565"/>
            <a:ext cx="6229167" cy="948900"/>
          </a:xfrm>
          <a:prstGeom prst="rect">
            <a:avLst/>
          </a:prstGeom>
        </p:spPr>
        <p:txBody>
          <a:bodyPr lIns="0" tIns="0" rIns="0" bIns="0" rtlCol="0" anchor="t">
            <a:spAutoFit/>
          </a:bodyPr>
          <a:lstStyle/>
          <a:p>
            <a:pPr marL="0" lvl="0" indent="0" algn="ctr">
              <a:lnSpc>
                <a:spcPts val="7692"/>
              </a:lnSpc>
              <a:spcBef>
                <a:spcPct val="0"/>
              </a:spcBef>
            </a:pPr>
            <a:r>
              <a:rPr lang="en-US" sz="5574" dirty="0">
                <a:solidFill>
                  <a:srgbClr val="FFFFFF"/>
                </a:solidFill>
                <a:latin typeface="Archivo Black"/>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80269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t="-16708" b="-16708"/>
              </a:stretch>
            </a:blipFill>
          </p:spPr>
          <p:txBody>
            <a:bodyPr/>
            <a:lstStyle/>
            <a:p>
              <a:endParaRPr lang="en-US"/>
            </a:p>
          </p:txBody>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522321" y="1304859"/>
            <a:ext cx="9016651" cy="1132046"/>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rPr>
              <a:t>INTRODUCTION</a:t>
            </a:r>
          </a:p>
        </p:txBody>
      </p:sp>
      <p:sp>
        <p:nvSpPr>
          <p:cNvPr id="11" name="TextBox 11"/>
          <p:cNvSpPr txBox="1"/>
          <p:nvPr/>
        </p:nvSpPr>
        <p:spPr>
          <a:xfrm>
            <a:off x="311928" y="3423186"/>
            <a:ext cx="11750518" cy="5835114"/>
          </a:xfrm>
          <a:prstGeom prst="rect">
            <a:avLst/>
          </a:prstGeom>
        </p:spPr>
        <p:txBody>
          <a:bodyPr lIns="0" tIns="0" rIns="0" bIns="0" rtlCol="0" anchor="t">
            <a:spAutoFit/>
          </a:bodyPr>
          <a:lstStyle/>
          <a:p>
            <a:pPr algn="ctr">
              <a:lnSpc>
                <a:spcPts val="4249"/>
              </a:lnSpc>
              <a:spcBef>
                <a:spcPct val="0"/>
              </a:spcBef>
            </a:pPr>
            <a:r>
              <a:rPr lang="en-US" sz="3079" spc="163">
                <a:solidFill>
                  <a:srgbClr val="000000"/>
                </a:solidFill>
                <a:latin typeface="Montserrat Classic"/>
              </a:rPr>
              <a:t>LEAGUE OF LEGENDS (“LOL”) IS A 5V5 MULTIPLAYER ONLINE GAME OF TWO TEAMS IDENTIFIED AS RED AND BLUE, EACH WITH FIVE UNIQUE CHAMPIONS AND A MAIN GOAL: TO DESTROY THE OTHER TEAM’S BASE, CALLED NEXUS, WHICH IS NOT AN EASY TASK.</a:t>
            </a:r>
          </a:p>
          <a:p>
            <a:pPr algn="ctr">
              <a:lnSpc>
                <a:spcPts val="4249"/>
              </a:lnSpc>
              <a:spcBef>
                <a:spcPct val="0"/>
              </a:spcBef>
            </a:pPr>
            <a:endParaRPr lang="en-US" sz="3079" spc="163">
              <a:solidFill>
                <a:srgbClr val="000000"/>
              </a:solidFill>
              <a:latin typeface="Montserrat Classic"/>
            </a:endParaRPr>
          </a:p>
          <a:p>
            <a:pPr algn="ctr">
              <a:lnSpc>
                <a:spcPts val="4249"/>
              </a:lnSpc>
              <a:spcBef>
                <a:spcPct val="0"/>
              </a:spcBef>
            </a:pPr>
            <a:r>
              <a:rPr lang="en-US" sz="3079" u="sng" spc="163">
                <a:solidFill>
                  <a:srgbClr val="000000"/>
                </a:solidFill>
                <a:latin typeface="Montserrat Classic"/>
              </a:rPr>
              <a:t>KEY FACTORS:</a:t>
            </a:r>
            <a:r>
              <a:rPr lang="en-US" sz="3079" spc="163">
                <a:solidFill>
                  <a:srgbClr val="000000"/>
                </a:solidFill>
                <a:latin typeface="Montserrat Classic"/>
              </a:rPr>
              <a:t> </a:t>
            </a:r>
          </a:p>
          <a:p>
            <a:pPr algn="ctr">
              <a:lnSpc>
                <a:spcPts val="4249"/>
              </a:lnSpc>
              <a:spcBef>
                <a:spcPct val="0"/>
              </a:spcBef>
            </a:pPr>
            <a:r>
              <a:rPr lang="en-US" sz="3079" spc="163">
                <a:solidFill>
                  <a:srgbClr val="000000"/>
                </a:solidFill>
                <a:latin typeface="Montserrat Classic"/>
              </a:rPr>
              <a:t>GOLD </a:t>
            </a:r>
          </a:p>
          <a:p>
            <a:pPr algn="ctr">
              <a:lnSpc>
                <a:spcPts val="4249"/>
              </a:lnSpc>
              <a:spcBef>
                <a:spcPct val="0"/>
              </a:spcBef>
            </a:pPr>
            <a:r>
              <a:rPr lang="en-US" sz="3079" spc="163">
                <a:solidFill>
                  <a:srgbClr val="000000"/>
                </a:solidFill>
                <a:latin typeface="Montserrat Classic"/>
              </a:rPr>
              <a:t>EXPERIENCE (XP)</a:t>
            </a:r>
          </a:p>
          <a:p>
            <a:pPr algn="ctr">
              <a:lnSpc>
                <a:spcPts val="4249"/>
              </a:lnSpc>
              <a:spcBef>
                <a:spcPct val="0"/>
              </a:spcBef>
            </a:pPr>
            <a:r>
              <a:rPr lang="en-US" sz="3079" spc="163">
                <a:solidFill>
                  <a:srgbClr val="000000"/>
                </a:solidFill>
                <a:latin typeface="Montserrat Classic"/>
              </a:rPr>
              <a:t>CHAMPIONS</a:t>
            </a:r>
          </a:p>
          <a:p>
            <a:pPr algn="ctr">
              <a:lnSpc>
                <a:spcPts val="4249"/>
              </a:lnSpc>
              <a:spcBef>
                <a:spcPct val="0"/>
              </a:spcBef>
            </a:pPr>
            <a:r>
              <a:rPr lang="en-US" sz="3079" spc="163">
                <a:solidFill>
                  <a:srgbClr val="000000"/>
                </a:solidFill>
                <a:latin typeface="Montserrat Classic"/>
              </a:rPr>
              <a:t>SECONDARY OBJECTIVES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94480" y="4144704"/>
            <a:ext cx="736150" cy="889526"/>
            <a:chOff x="0" y="-15960"/>
            <a:chExt cx="193883" cy="234278"/>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US"/>
            </a:p>
          </p:txBody>
        </p:sp>
        <p:sp>
          <p:nvSpPr>
            <p:cNvPr id="8" name="TextBox 8"/>
            <p:cNvSpPr txBox="1"/>
            <p:nvPr/>
          </p:nvSpPr>
          <p:spPr>
            <a:xfrm>
              <a:off x="0" y="-15960"/>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01</a:t>
              </a:r>
            </a:p>
          </p:txBody>
        </p:sp>
      </p:grpSp>
      <p:sp>
        <p:nvSpPr>
          <p:cNvPr id="9" name="TextBox 9"/>
          <p:cNvSpPr txBox="1"/>
          <p:nvPr/>
        </p:nvSpPr>
        <p:spPr>
          <a:xfrm>
            <a:off x="2841446" y="6283588"/>
            <a:ext cx="7324455" cy="2152269"/>
          </a:xfrm>
          <a:prstGeom prst="rect">
            <a:avLst/>
          </a:prstGeom>
        </p:spPr>
        <p:txBody>
          <a:bodyPr lIns="0" tIns="0" rIns="0" bIns="0" rtlCol="0" anchor="t">
            <a:spAutoFit/>
          </a:bodyPr>
          <a:lstStyle/>
          <a:p>
            <a:pPr>
              <a:lnSpc>
                <a:spcPts val="2897"/>
              </a:lnSpc>
            </a:pPr>
            <a:r>
              <a:rPr lang="en-US" sz="2100" spc="205">
                <a:solidFill>
                  <a:srgbClr val="231F20"/>
                </a:solidFill>
                <a:latin typeface="Montserrat Classic"/>
                <a:ea typeface="Montserrat Classic"/>
              </a:rPr>
              <a:t>◼´Which gameplay and team performance metrics (e.g., dragons, kills , assists, side) have the highest predictive power, and how do they contribute to determining the winner?</a:t>
            </a:r>
          </a:p>
          <a:p>
            <a:pPr>
              <a:lnSpc>
                <a:spcPts val="2897"/>
              </a:lnSpc>
            </a:pPr>
            <a:endParaRPr lang="en-US" sz="2100" spc="205">
              <a:solidFill>
                <a:srgbClr val="231F20"/>
              </a:solidFill>
              <a:latin typeface="Montserrat Classic"/>
              <a:ea typeface="Montserrat Classic"/>
            </a:endParaRPr>
          </a:p>
          <a:p>
            <a:pPr marL="0" lvl="0" indent="0" algn="l">
              <a:lnSpc>
                <a:spcPts val="2897"/>
              </a:lnSpc>
              <a:spcBef>
                <a:spcPct val="0"/>
              </a:spcBef>
            </a:pPr>
            <a:endParaRPr lang="en-US" sz="2100" spc="205">
              <a:solidFill>
                <a:srgbClr val="231F20"/>
              </a:solidFill>
              <a:latin typeface="Montserrat Classic"/>
              <a:ea typeface="Montserrat Classic"/>
            </a:endParaRP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txBody>
            <a:bodyPr/>
            <a:lstStyle/>
            <a:p>
              <a:endParaRPr lang="en-US"/>
            </a:p>
          </p:txBody>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US"/>
            </a:p>
          </p:txBody>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txBody>
            <a:bodyPr/>
            <a:lstStyle/>
            <a:p>
              <a:endParaRPr lang="en-US"/>
            </a:p>
          </p:txBody>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TextBox 27"/>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RESEARCH QUESTIONS</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769500" y="6337439"/>
            <a:ext cx="761130" cy="915978"/>
            <a:chOff x="-6579" y="-15279"/>
            <a:chExt cx="200462" cy="241245"/>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33" name="TextBox 33"/>
            <p:cNvSpPr txBox="1"/>
            <p:nvPr/>
          </p:nvSpPr>
          <p:spPr>
            <a:xfrm>
              <a:off x="-6579" y="-15279"/>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02</a:t>
              </a:r>
            </a:p>
          </p:txBody>
        </p:sp>
      </p:grpSp>
      <p:grpSp>
        <p:nvGrpSpPr>
          <p:cNvPr id="34" name="Group 34"/>
          <p:cNvGrpSpPr/>
          <p:nvPr/>
        </p:nvGrpSpPr>
        <p:grpSpPr>
          <a:xfrm>
            <a:off x="1794480" y="8379913"/>
            <a:ext cx="736150" cy="915978"/>
            <a:chOff x="0" y="-11619"/>
            <a:chExt cx="193883" cy="241245"/>
          </a:xfrm>
        </p:grpSpPr>
        <p:sp>
          <p:nvSpPr>
            <p:cNvPr id="35" name="Freeform 35"/>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36" name="TextBox 36"/>
            <p:cNvSpPr txBox="1"/>
            <p:nvPr/>
          </p:nvSpPr>
          <p:spPr>
            <a:xfrm>
              <a:off x="0" y="-11619"/>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03</a:t>
              </a:r>
            </a:p>
          </p:txBody>
        </p:sp>
      </p:grpSp>
      <p:sp>
        <p:nvSpPr>
          <p:cNvPr id="37" name="TextBox 37"/>
          <p:cNvSpPr txBox="1"/>
          <p:nvPr/>
        </p:nvSpPr>
        <p:spPr>
          <a:xfrm>
            <a:off x="2841446" y="8385929"/>
            <a:ext cx="6346855" cy="1020842"/>
          </a:xfrm>
          <a:prstGeom prst="rect">
            <a:avLst/>
          </a:prstGeom>
        </p:spPr>
        <p:txBody>
          <a:bodyPr lIns="0" tIns="0" rIns="0" bIns="0" rtlCol="0" anchor="t">
            <a:spAutoFit/>
          </a:bodyPr>
          <a:lstStyle/>
          <a:p>
            <a:pPr>
              <a:lnSpc>
                <a:spcPts val="2774"/>
              </a:lnSpc>
            </a:pPr>
            <a:r>
              <a:rPr lang="en-US" sz="2010" spc="197">
                <a:solidFill>
                  <a:srgbClr val="231F20"/>
                </a:solidFill>
                <a:latin typeface="Montserrat Classic"/>
                <a:ea typeface="Montserrat Classic"/>
              </a:rPr>
              <a:t>◼How likely are the secondary objectives able to change the game result?</a:t>
            </a:r>
          </a:p>
          <a:p>
            <a:pPr marL="0" lvl="0" indent="0" algn="l">
              <a:lnSpc>
                <a:spcPts val="2774"/>
              </a:lnSpc>
              <a:spcBef>
                <a:spcPct val="0"/>
              </a:spcBef>
            </a:pPr>
            <a:endParaRPr lang="en-US" sz="2010" spc="197">
              <a:solidFill>
                <a:srgbClr val="231F20"/>
              </a:solidFill>
              <a:latin typeface="Montserrat Classic"/>
              <a:ea typeface="Montserrat Classic"/>
            </a:endParaRPr>
          </a:p>
        </p:txBody>
      </p:sp>
      <p:grpSp>
        <p:nvGrpSpPr>
          <p:cNvPr id="38" name="Group 38"/>
          <p:cNvGrpSpPr/>
          <p:nvPr/>
        </p:nvGrpSpPr>
        <p:grpSpPr>
          <a:xfrm>
            <a:off x="12085550" y="-131220"/>
            <a:ext cx="9534019" cy="1112295"/>
            <a:chOff x="0" y="0"/>
            <a:chExt cx="1876002" cy="218865"/>
          </a:xfrm>
        </p:grpSpPr>
        <p:sp>
          <p:nvSpPr>
            <p:cNvPr id="39" name="Freeform 3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0" name="TextBox 4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1" name="AutoShape 41"/>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42" name="Freeform 42"/>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3" name="TextBox 43"/>
          <p:cNvSpPr txBox="1"/>
          <p:nvPr/>
        </p:nvSpPr>
        <p:spPr>
          <a:xfrm>
            <a:off x="2841446" y="4329127"/>
            <a:ext cx="6346855" cy="1790319"/>
          </a:xfrm>
          <a:prstGeom prst="rect">
            <a:avLst/>
          </a:prstGeom>
        </p:spPr>
        <p:txBody>
          <a:bodyPr lIns="0" tIns="0" rIns="0" bIns="0" rtlCol="0" anchor="t">
            <a:spAutoFit/>
          </a:bodyPr>
          <a:lstStyle/>
          <a:p>
            <a:pPr>
              <a:lnSpc>
                <a:spcPts val="2897"/>
              </a:lnSpc>
            </a:pPr>
            <a:r>
              <a:rPr lang="en-US" sz="2100" spc="205">
                <a:solidFill>
                  <a:srgbClr val="231F20"/>
                </a:solidFill>
                <a:latin typeface="Montserrat Classic"/>
                <a:ea typeface="Montserrat Classic"/>
              </a:rPr>
              <a:t>◼Can we predict the result of a LoL match within its first 15 minutes based on the amount of gold and XP earned by each team? </a:t>
            </a:r>
          </a:p>
          <a:p>
            <a:pPr marL="0" lvl="0" indent="0" algn="l">
              <a:lnSpc>
                <a:spcPts val="2897"/>
              </a:lnSpc>
              <a:spcBef>
                <a:spcPct val="0"/>
              </a:spcBef>
            </a:pPr>
            <a:endParaRPr lang="en-US" sz="2100" spc="205">
              <a:solidFill>
                <a:srgbClr val="231F20"/>
              </a:solidFill>
              <a:latin typeface="Montserrat Classic"/>
              <a:ea typeface="Montserrat Class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838394" y="-197990"/>
            <a:ext cx="970943"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4628074" y="7494647"/>
            <a:ext cx="4377447" cy="4114800"/>
          </a:xfrm>
          <a:custGeom>
            <a:avLst/>
            <a:gdLst/>
            <a:ahLst/>
            <a:cxnLst/>
            <a:rect l="l" t="t" r="r" b="b"/>
            <a:pathLst>
              <a:path w="4377447" h="4114800">
                <a:moveTo>
                  <a:pt x="0" y="0"/>
                </a:moveTo>
                <a:lnTo>
                  <a:pt x="4377447" y="0"/>
                </a:lnTo>
                <a:lnTo>
                  <a:pt x="43774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6775247" y="46657"/>
            <a:ext cx="13130574" cy="922395"/>
          </a:xfrm>
          <a:prstGeom prst="rect">
            <a:avLst/>
          </a:prstGeom>
        </p:spPr>
        <p:txBody>
          <a:bodyPr lIns="0" tIns="0" rIns="0" bIns="0" rtlCol="0" anchor="t">
            <a:spAutoFit/>
          </a:bodyPr>
          <a:lstStyle/>
          <a:p>
            <a:pPr marL="0" lvl="0" indent="0" algn="l">
              <a:lnSpc>
                <a:spcPts val="7567"/>
              </a:lnSpc>
              <a:spcBef>
                <a:spcPct val="0"/>
              </a:spcBef>
            </a:pPr>
            <a:r>
              <a:rPr lang="en-US" sz="5483" spc="191" dirty="0">
                <a:solidFill>
                  <a:srgbClr val="010101"/>
                </a:solidFill>
                <a:latin typeface="Archivo Black"/>
              </a:rPr>
              <a:t>  DESCRIPTION OF DATASET</a:t>
            </a:r>
          </a:p>
        </p:txBody>
      </p:sp>
      <p:pic>
        <p:nvPicPr>
          <p:cNvPr id="13" name="Picture 12" descr="A screenshot of a computer&#10;&#10;Description automatically generated">
            <a:extLst>
              <a:ext uri="{FF2B5EF4-FFF2-40B4-BE49-F238E27FC236}">
                <a16:creationId xmlns:a16="http://schemas.microsoft.com/office/drawing/2014/main" id="{3E764306-D436-0FDC-1F87-FAE0B2A93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379" y="587673"/>
            <a:ext cx="2129594" cy="969914"/>
          </a:xfrm>
          <a:prstGeom prst="rect">
            <a:avLst/>
          </a:prstGeom>
        </p:spPr>
      </p:pic>
      <p:sp>
        <p:nvSpPr>
          <p:cNvPr id="8" name="Freeform 3">
            <a:extLst>
              <a:ext uri="{FF2B5EF4-FFF2-40B4-BE49-F238E27FC236}">
                <a16:creationId xmlns:a16="http://schemas.microsoft.com/office/drawing/2014/main" id="{55DE3C03-DDCD-B929-515C-40D92336A97B}"/>
              </a:ext>
            </a:extLst>
          </p:cNvPr>
          <p:cNvSpPr/>
          <p:nvPr/>
        </p:nvSpPr>
        <p:spPr>
          <a:xfrm>
            <a:off x="97144" y="6003977"/>
            <a:ext cx="6563977" cy="4249890"/>
          </a:xfrm>
          <a:custGeom>
            <a:avLst/>
            <a:gdLst/>
            <a:ahLst/>
            <a:cxnLst/>
            <a:rect l="l" t="t" r="r" b="b"/>
            <a:pathLst>
              <a:path w="8605742" h="4930858">
                <a:moveTo>
                  <a:pt x="0" y="0"/>
                </a:moveTo>
                <a:lnTo>
                  <a:pt x="8605742" y="0"/>
                </a:lnTo>
                <a:lnTo>
                  <a:pt x="8605742" y="4930858"/>
                </a:lnTo>
                <a:lnTo>
                  <a:pt x="0" y="4930858"/>
                </a:lnTo>
                <a:lnTo>
                  <a:pt x="0" y="0"/>
                </a:lnTo>
                <a:close/>
              </a:path>
            </a:pathLst>
          </a:custGeom>
          <a:blipFill>
            <a:blip r:embed="rId5"/>
            <a:stretch>
              <a:fillRect/>
            </a:stretch>
          </a:blipFill>
        </p:spPr>
        <p:txBody>
          <a:bodyPr/>
          <a:lstStyle/>
          <a:p>
            <a:endParaRPr lang="en-US"/>
          </a:p>
        </p:txBody>
      </p:sp>
      <p:pic>
        <p:nvPicPr>
          <p:cNvPr id="14" name="Picture 13" descr="A screenshot of a table&#10;&#10;Description automatically generated">
            <a:extLst>
              <a:ext uri="{FF2B5EF4-FFF2-40B4-BE49-F238E27FC236}">
                <a16:creationId xmlns:a16="http://schemas.microsoft.com/office/drawing/2014/main" id="{8FBA7D50-646D-A498-6DD4-9FFB7A79F0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41123"/>
            <a:ext cx="6775247" cy="3831310"/>
          </a:xfrm>
          <a:prstGeom prst="rect">
            <a:avLst/>
          </a:prstGeom>
        </p:spPr>
      </p:pic>
      <p:sp>
        <p:nvSpPr>
          <p:cNvPr id="16" name="TextBox 15">
            <a:extLst>
              <a:ext uri="{FF2B5EF4-FFF2-40B4-BE49-F238E27FC236}">
                <a16:creationId xmlns:a16="http://schemas.microsoft.com/office/drawing/2014/main" id="{E51EA520-F7B9-E0FF-3C0C-CD66DF3CB916}"/>
              </a:ext>
            </a:extLst>
          </p:cNvPr>
          <p:cNvSpPr txBox="1"/>
          <p:nvPr/>
        </p:nvSpPr>
        <p:spPr>
          <a:xfrm>
            <a:off x="7467600" y="2784355"/>
            <a:ext cx="9950822" cy="796244"/>
          </a:xfrm>
          <a:prstGeom prst="rect">
            <a:avLst/>
          </a:prstGeom>
          <a:noFill/>
        </p:spPr>
        <p:txBody>
          <a:bodyPr wrap="square">
            <a:spAutoFit/>
          </a:bodyPr>
          <a:lstStyle/>
          <a:p>
            <a:pPr marL="474979" lvl="1" indent="-237490">
              <a:lnSpc>
                <a:spcPts val="2859"/>
              </a:lnSpc>
              <a:buFont typeface="Arial"/>
              <a:buChar char="•"/>
            </a:pPr>
            <a:r>
              <a:rPr lang="en-US" sz="1800" dirty="0">
                <a:solidFill>
                  <a:srgbClr val="000000"/>
                </a:solidFill>
                <a:latin typeface="Open Sauce"/>
              </a:rPr>
              <a:t>Both data </a:t>
            </a:r>
            <a:r>
              <a:rPr lang="en-US" dirty="0">
                <a:solidFill>
                  <a:srgbClr val="000000"/>
                </a:solidFill>
                <a:latin typeface="Open Sauce"/>
              </a:rPr>
              <a:t>frames</a:t>
            </a:r>
            <a:r>
              <a:rPr lang="en-US" sz="1800" dirty="0">
                <a:solidFill>
                  <a:srgbClr val="000000"/>
                </a:solidFill>
                <a:latin typeface="Open Sauce"/>
              </a:rPr>
              <a:t> have 60303 rows, but they have different features: one data frame has only  29 and the other has 51 features.</a:t>
            </a:r>
          </a:p>
        </p:txBody>
      </p:sp>
      <p:sp>
        <p:nvSpPr>
          <p:cNvPr id="18" name="TextBox 17">
            <a:extLst>
              <a:ext uri="{FF2B5EF4-FFF2-40B4-BE49-F238E27FC236}">
                <a16:creationId xmlns:a16="http://schemas.microsoft.com/office/drawing/2014/main" id="{05BB091B-39A5-57C7-0A30-4C4B9D765029}"/>
              </a:ext>
            </a:extLst>
          </p:cNvPr>
          <p:cNvSpPr txBox="1"/>
          <p:nvPr/>
        </p:nvSpPr>
        <p:spPr>
          <a:xfrm>
            <a:off x="7467600" y="4183534"/>
            <a:ext cx="9950822" cy="1911934"/>
          </a:xfrm>
          <a:prstGeom prst="rect">
            <a:avLst/>
          </a:prstGeom>
          <a:noFill/>
        </p:spPr>
        <p:txBody>
          <a:bodyPr wrap="square">
            <a:spAutoFit/>
          </a:bodyPr>
          <a:lstStyle/>
          <a:p>
            <a:pPr marL="474979" lvl="1" indent="-237490">
              <a:lnSpc>
                <a:spcPts val="2859"/>
              </a:lnSpc>
              <a:buFont typeface="Arial"/>
              <a:buChar char="•"/>
            </a:pPr>
            <a:r>
              <a:rPr lang="en-US" sz="1800" dirty="0">
                <a:solidFill>
                  <a:srgbClr val="000000"/>
                </a:solidFill>
                <a:latin typeface="Open Sauce"/>
              </a:rPr>
              <a:t>The reason we have two data frames is because we are building two models based on two </a:t>
            </a:r>
            <a:r>
              <a:rPr lang="en-US" sz="1800" dirty="0" err="1">
                <a:solidFill>
                  <a:srgbClr val="000000"/>
                </a:solidFill>
                <a:latin typeface="Open Sauce"/>
              </a:rPr>
              <a:t>diffrent</a:t>
            </a:r>
            <a:r>
              <a:rPr lang="en-US" sz="1800" dirty="0">
                <a:solidFill>
                  <a:srgbClr val="000000"/>
                </a:solidFill>
                <a:latin typeface="Open Sauce"/>
              </a:rPr>
              <a:t> aspects of the game, therefore we need different features for each model.</a:t>
            </a:r>
          </a:p>
          <a:p>
            <a:pPr marL="474979" lvl="1" indent="-237490">
              <a:lnSpc>
                <a:spcPts val="2859"/>
              </a:lnSpc>
              <a:buFont typeface="Arial"/>
              <a:buChar char="•"/>
            </a:pPr>
            <a:endParaRPr lang="en-US" dirty="0">
              <a:solidFill>
                <a:srgbClr val="000000"/>
              </a:solidFill>
              <a:latin typeface="Open Sauce"/>
            </a:endParaRPr>
          </a:p>
          <a:p>
            <a:pPr marL="474979" lvl="1" indent="-237490">
              <a:lnSpc>
                <a:spcPts val="2859"/>
              </a:lnSpc>
              <a:buFont typeface="Arial"/>
              <a:buChar char="•"/>
            </a:pPr>
            <a:r>
              <a:rPr lang="en-US" sz="1800" dirty="0">
                <a:solidFill>
                  <a:srgbClr val="000000"/>
                </a:solidFill>
                <a:latin typeface="Open Sauce"/>
              </a:rPr>
              <a:t> In summary, we have created two </a:t>
            </a:r>
            <a:r>
              <a:rPr lang="en-US" sz="1800" dirty="0" err="1">
                <a:solidFill>
                  <a:srgbClr val="000000"/>
                </a:solidFill>
                <a:latin typeface="Open Sauce"/>
              </a:rPr>
              <a:t>Dataframes</a:t>
            </a:r>
            <a:r>
              <a:rPr lang="en-US" sz="1800" dirty="0">
                <a:solidFill>
                  <a:srgbClr val="000000"/>
                </a:solidFill>
                <a:latin typeface="Open Sauce"/>
              </a:rPr>
              <a:t>, one for each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58273" y="-23444"/>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805769" y="2234579"/>
            <a:ext cx="5689104" cy="275488"/>
            <a:chOff x="0" y="0"/>
            <a:chExt cx="4519796" cy="218865"/>
          </a:xfrm>
        </p:grpSpPr>
        <p:sp>
          <p:nvSpPr>
            <p:cNvPr id="7" name="Freeform 7"/>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8" name="TextBox 8"/>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2085550" y="-131220"/>
            <a:ext cx="9534019" cy="1112295"/>
            <a:chOff x="0" y="0"/>
            <a:chExt cx="1876002" cy="218865"/>
          </a:xfrm>
        </p:grpSpPr>
        <p:sp>
          <p:nvSpPr>
            <p:cNvPr id="10" name="Freeform 1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11" name="TextBox 1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AutoShape 1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16" name="TextBox 16"/>
          <p:cNvSpPr txBox="1"/>
          <p:nvPr/>
        </p:nvSpPr>
        <p:spPr>
          <a:xfrm>
            <a:off x="1463849" y="866775"/>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DESCRIPTIVE STATISTICS</a:t>
            </a:r>
          </a:p>
        </p:txBody>
      </p:sp>
      <p:pic>
        <p:nvPicPr>
          <p:cNvPr id="18" name="Picture 17" descr="A screenshot of a computer&#10;&#10;Description automatically generated">
            <a:extLst>
              <a:ext uri="{FF2B5EF4-FFF2-40B4-BE49-F238E27FC236}">
                <a16:creationId xmlns:a16="http://schemas.microsoft.com/office/drawing/2014/main" id="{98B07767-C77E-22FA-72C3-17E715661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8" y="2510067"/>
            <a:ext cx="7683500" cy="7772400"/>
          </a:xfrm>
          <a:prstGeom prst="rect">
            <a:avLst/>
          </a:prstGeom>
        </p:spPr>
      </p:pic>
      <p:pic>
        <p:nvPicPr>
          <p:cNvPr id="20" name="Picture 19" descr="A table of numbers and letters&#10;&#10;Description automatically generated">
            <a:extLst>
              <a:ext uri="{FF2B5EF4-FFF2-40B4-BE49-F238E27FC236}">
                <a16:creationId xmlns:a16="http://schemas.microsoft.com/office/drawing/2014/main" id="{DB7B53AC-4E73-7D9F-77D2-36E775596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976" y="2958659"/>
            <a:ext cx="9870210" cy="72788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3F1496-AC0E-BBB0-AEEE-FDC2AA80CE2D}"/>
              </a:ext>
            </a:extLst>
          </p:cNvPr>
          <p:cNvSpPr txBox="1"/>
          <p:nvPr/>
        </p:nvSpPr>
        <p:spPr>
          <a:xfrm>
            <a:off x="2971800" y="495300"/>
            <a:ext cx="12344400" cy="1006429"/>
          </a:xfrm>
          <a:prstGeom prst="rect">
            <a:avLst/>
          </a:prstGeom>
          <a:noFill/>
        </p:spPr>
        <p:txBody>
          <a:bodyPr wrap="square">
            <a:spAutoFit/>
          </a:bodyPr>
          <a:lstStyle/>
          <a:p>
            <a:pPr algn="ctr">
              <a:lnSpc>
                <a:spcPct val="90000"/>
              </a:lnSpc>
              <a:spcBef>
                <a:spcPct val="0"/>
              </a:spcBef>
              <a:spcAft>
                <a:spcPts val="600"/>
              </a:spcAft>
            </a:pPr>
            <a:r>
              <a:rPr lang="en-US" sz="6600" b="1" dirty="0">
                <a:latin typeface="+mj-lt"/>
                <a:ea typeface="+mj-ea"/>
                <a:cs typeface="+mj-cs"/>
              </a:rPr>
              <a:t>Exploratory Data Analysis</a:t>
            </a:r>
          </a:p>
        </p:txBody>
      </p:sp>
      <p:sp>
        <p:nvSpPr>
          <p:cNvPr id="7" name="TextBox 6">
            <a:extLst>
              <a:ext uri="{FF2B5EF4-FFF2-40B4-BE49-F238E27FC236}">
                <a16:creationId xmlns:a16="http://schemas.microsoft.com/office/drawing/2014/main" id="{BB19815B-726D-10D0-1EDD-E662DE291A5D}"/>
              </a:ext>
            </a:extLst>
          </p:cNvPr>
          <p:cNvSpPr txBox="1"/>
          <p:nvPr/>
        </p:nvSpPr>
        <p:spPr>
          <a:xfrm>
            <a:off x="2209800" y="2400300"/>
            <a:ext cx="11658600" cy="3970318"/>
          </a:xfrm>
          <a:prstGeom prst="rect">
            <a:avLst/>
          </a:prstGeom>
          <a:noFill/>
        </p:spPr>
        <p:txBody>
          <a:bodyPr wrap="square">
            <a:spAutoFit/>
          </a:bodyPr>
          <a:lstStyle/>
          <a:p>
            <a:pPr marL="285750" indent="-285750">
              <a:buFont typeface="Arial" panose="020B0604020202020204" pitchFamily="34" charset="0"/>
              <a:buChar char="•"/>
            </a:pPr>
            <a:r>
              <a:rPr lang="en-US" sz="3600" dirty="0"/>
              <a:t>Filtered out rows with partial information</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Removed columns that were not relevant to analysis</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Identified and dealt with missing values appropriately</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Checked each dataset for duplicate entries  </a:t>
            </a:r>
          </a:p>
        </p:txBody>
      </p:sp>
      <p:sp>
        <p:nvSpPr>
          <p:cNvPr id="8" name="Freeform 17">
            <a:extLst>
              <a:ext uri="{FF2B5EF4-FFF2-40B4-BE49-F238E27FC236}">
                <a16:creationId xmlns:a16="http://schemas.microsoft.com/office/drawing/2014/main" id="{95C9FBEB-A97B-5024-C1DE-1E7FEE781411}"/>
              </a:ext>
            </a:extLst>
          </p:cNvPr>
          <p:cNvSpPr/>
          <p:nvPr/>
        </p:nvSpPr>
        <p:spPr>
          <a:xfrm>
            <a:off x="14721704" y="495300"/>
            <a:ext cx="2712992" cy="2750816"/>
          </a:xfrm>
          <a:custGeom>
            <a:avLst/>
            <a:gdLst/>
            <a:ahLst/>
            <a:cxnLst/>
            <a:rect l="l" t="t" r="r" b="b"/>
            <a:pathLst>
              <a:path w="2712992" h="2750816">
                <a:moveTo>
                  <a:pt x="0" y="0"/>
                </a:moveTo>
                <a:lnTo>
                  <a:pt x="2712992" y="0"/>
                </a:lnTo>
                <a:lnTo>
                  <a:pt x="2712992" y="2750816"/>
                </a:lnTo>
                <a:lnTo>
                  <a:pt x="0" y="2750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349774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6487FF-88E7-DA74-1993-D599422CCDCA}"/>
              </a:ext>
            </a:extLst>
          </p:cNvPr>
          <p:cNvSpPr txBox="1"/>
          <p:nvPr/>
        </p:nvSpPr>
        <p:spPr>
          <a:xfrm>
            <a:off x="958321" y="685800"/>
            <a:ext cx="16364460" cy="205292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9900" b="1" dirty="0">
                <a:latin typeface="+mj-lt"/>
                <a:ea typeface="+mj-ea"/>
                <a:cs typeface="+mj-cs"/>
              </a:rPr>
              <a:t>SIGNIFICANT FACTORS</a:t>
            </a:r>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5120" y="2776024"/>
            <a:ext cx="4937760" cy="27432"/>
          </a:xfrm>
          <a:custGeom>
            <a:avLst/>
            <a:gdLst>
              <a:gd name="connsiteX0" fmla="*/ 0 w 4937760"/>
              <a:gd name="connsiteY0" fmla="*/ 0 h 27432"/>
              <a:gd name="connsiteX1" fmla="*/ 567842 w 4937760"/>
              <a:gd name="connsiteY1" fmla="*/ 0 h 27432"/>
              <a:gd name="connsiteX2" fmla="*/ 1135685 w 4937760"/>
              <a:gd name="connsiteY2" fmla="*/ 0 h 27432"/>
              <a:gd name="connsiteX3" fmla="*/ 1851660 w 4937760"/>
              <a:gd name="connsiteY3" fmla="*/ 0 h 27432"/>
              <a:gd name="connsiteX4" fmla="*/ 2370125 w 4937760"/>
              <a:gd name="connsiteY4" fmla="*/ 0 h 27432"/>
              <a:gd name="connsiteX5" fmla="*/ 2888590 w 4937760"/>
              <a:gd name="connsiteY5" fmla="*/ 0 h 27432"/>
              <a:gd name="connsiteX6" fmla="*/ 3505810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419295 w 4937760"/>
              <a:gd name="connsiteY10" fmla="*/ 27432 h 27432"/>
              <a:gd name="connsiteX11" fmla="*/ 3900830 w 4937760"/>
              <a:gd name="connsiteY11" fmla="*/ 27432 h 27432"/>
              <a:gd name="connsiteX12" fmla="*/ 3283610 w 4937760"/>
              <a:gd name="connsiteY12" fmla="*/ 27432 h 27432"/>
              <a:gd name="connsiteX13" fmla="*/ 2765146 w 4937760"/>
              <a:gd name="connsiteY13" fmla="*/ 27432 h 27432"/>
              <a:gd name="connsiteX14" fmla="*/ 2296058 w 4937760"/>
              <a:gd name="connsiteY14" fmla="*/ 27432 h 27432"/>
              <a:gd name="connsiteX15" fmla="*/ 1678838 w 4937760"/>
              <a:gd name="connsiteY15" fmla="*/ 27432 h 27432"/>
              <a:gd name="connsiteX16" fmla="*/ 1061618 w 4937760"/>
              <a:gd name="connsiteY16" fmla="*/ 27432 h 27432"/>
              <a:gd name="connsiteX17" fmla="*/ 0 w 4937760"/>
              <a:gd name="connsiteY17" fmla="*/ 27432 h 27432"/>
              <a:gd name="connsiteX18" fmla="*/ 0 w 4937760"/>
              <a:gd name="connsiteY18" fmla="*/ 0 h 27432"/>
              <a:gd name="connsiteX0" fmla="*/ 0 w 4937760"/>
              <a:gd name="connsiteY0" fmla="*/ 0 h 27432"/>
              <a:gd name="connsiteX1" fmla="*/ 518465 w 4937760"/>
              <a:gd name="connsiteY1" fmla="*/ 0 h 27432"/>
              <a:gd name="connsiteX2" fmla="*/ 1234440 w 4937760"/>
              <a:gd name="connsiteY2" fmla="*/ 0 h 27432"/>
              <a:gd name="connsiteX3" fmla="*/ 1703527 w 4937760"/>
              <a:gd name="connsiteY3" fmla="*/ 0 h 27432"/>
              <a:gd name="connsiteX4" fmla="*/ 2172614 w 4937760"/>
              <a:gd name="connsiteY4" fmla="*/ 0 h 27432"/>
              <a:gd name="connsiteX5" fmla="*/ 2789834 w 4937760"/>
              <a:gd name="connsiteY5" fmla="*/ 0 h 27432"/>
              <a:gd name="connsiteX6" fmla="*/ 3357677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221785 w 4937760"/>
              <a:gd name="connsiteY10" fmla="*/ 27432 h 27432"/>
              <a:gd name="connsiteX11" fmla="*/ 3653942 w 4937760"/>
              <a:gd name="connsiteY11" fmla="*/ 27432 h 27432"/>
              <a:gd name="connsiteX12" fmla="*/ 3086100 w 4937760"/>
              <a:gd name="connsiteY12" fmla="*/ 27432 h 27432"/>
              <a:gd name="connsiteX13" fmla="*/ 2567635 w 4937760"/>
              <a:gd name="connsiteY13" fmla="*/ 27432 h 27432"/>
              <a:gd name="connsiteX14" fmla="*/ 1999793 w 4937760"/>
              <a:gd name="connsiteY14" fmla="*/ 27432 h 27432"/>
              <a:gd name="connsiteX15" fmla="*/ 1530706 w 4937760"/>
              <a:gd name="connsiteY15" fmla="*/ 27432 h 27432"/>
              <a:gd name="connsiteX16" fmla="*/ 962863 w 4937760"/>
              <a:gd name="connsiteY16" fmla="*/ 27432 h 27432"/>
              <a:gd name="connsiteX17" fmla="*/ 0 w 4937760"/>
              <a:gd name="connsiteY17" fmla="*/ 27432 h 27432"/>
              <a:gd name="connsiteX18" fmla="*/ 0 w 493776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7760" h="27432" fill="none" extrusionOk="0">
                <a:moveTo>
                  <a:pt x="0" y="0"/>
                </a:moveTo>
                <a:cubicBezTo>
                  <a:pt x="130243" y="-9192"/>
                  <a:pt x="393204" y="41657"/>
                  <a:pt x="567842" y="0"/>
                </a:cubicBezTo>
                <a:cubicBezTo>
                  <a:pt x="725059" y="23834"/>
                  <a:pt x="924864" y="25692"/>
                  <a:pt x="1135685" y="0"/>
                </a:cubicBezTo>
                <a:cubicBezTo>
                  <a:pt x="1382161" y="-381"/>
                  <a:pt x="1646640" y="-14580"/>
                  <a:pt x="1851660" y="0"/>
                </a:cubicBezTo>
                <a:cubicBezTo>
                  <a:pt x="2055849" y="-1580"/>
                  <a:pt x="2260045" y="-4700"/>
                  <a:pt x="2370125" y="0"/>
                </a:cubicBezTo>
                <a:cubicBezTo>
                  <a:pt x="2465804" y="23169"/>
                  <a:pt x="2773252" y="24207"/>
                  <a:pt x="2888590" y="0"/>
                </a:cubicBezTo>
                <a:cubicBezTo>
                  <a:pt x="2985993" y="-23575"/>
                  <a:pt x="3385393" y="4219"/>
                  <a:pt x="3505810" y="0"/>
                </a:cubicBezTo>
                <a:cubicBezTo>
                  <a:pt x="3653922" y="-41803"/>
                  <a:pt x="3778986" y="-1571"/>
                  <a:pt x="4024274" y="0"/>
                </a:cubicBezTo>
                <a:cubicBezTo>
                  <a:pt x="4281158" y="34896"/>
                  <a:pt x="4499458" y="-14029"/>
                  <a:pt x="4937760" y="0"/>
                </a:cubicBezTo>
                <a:cubicBezTo>
                  <a:pt x="4938494" y="8195"/>
                  <a:pt x="4937755" y="20831"/>
                  <a:pt x="4937760" y="27432"/>
                </a:cubicBezTo>
                <a:cubicBezTo>
                  <a:pt x="4805261" y="21319"/>
                  <a:pt x="4530479" y="8115"/>
                  <a:pt x="4419295" y="27432"/>
                </a:cubicBezTo>
                <a:cubicBezTo>
                  <a:pt x="4302235" y="58833"/>
                  <a:pt x="4142795" y="-30678"/>
                  <a:pt x="3900830" y="27432"/>
                </a:cubicBezTo>
                <a:cubicBezTo>
                  <a:pt x="3675601" y="37770"/>
                  <a:pt x="3421370" y="31893"/>
                  <a:pt x="3283610" y="27432"/>
                </a:cubicBezTo>
                <a:cubicBezTo>
                  <a:pt x="3157899" y="36031"/>
                  <a:pt x="3044798" y="8146"/>
                  <a:pt x="2765146" y="27432"/>
                </a:cubicBezTo>
                <a:cubicBezTo>
                  <a:pt x="2517329" y="36867"/>
                  <a:pt x="2504730" y="41635"/>
                  <a:pt x="2296058" y="27432"/>
                </a:cubicBezTo>
                <a:cubicBezTo>
                  <a:pt x="2080725" y="-26575"/>
                  <a:pt x="1930080" y="47776"/>
                  <a:pt x="1678838" y="27432"/>
                </a:cubicBezTo>
                <a:cubicBezTo>
                  <a:pt x="1475669" y="-14629"/>
                  <a:pt x="1191749" y="47557"/>
                  <a:pt x="1061618" y="27432"/>
                </a:cubicBezTo>
                <a:cubicBezTo>
                  <a:pt x="880867" y="-79768"/>
                  <a:pt x="322647" y="15251"/>
                  <a:pt x="0" y="27432"/>
                </a:cubicBezTo>
                <a:cubicBezTo>
                  <a:pt x="-1863" y="23160"/>
                  <a:pt x="-1394" y="9117"/>
                  <a:pt x="0" y="0"/>
                </a:cubicBezTo>
                <a:close/>
              </a:path>
              <a:path w="4937760" h="27432" stroke="0" extrusionOk="0">
                <a:moveTo>
                  <a:pt x="0" y="0"/>
                </a:moveTo>
                <a:cubicBezTo>
                  <a:pt x="151070" y="13635"/>
                  <a:pt x="370681" y="-14841"/>
                  <a:pt x="518465" y="0"/>
                </a:cubicBezTo>
                <a:cubicBezTo>
                  <a:pt x="626170" y="19330"/>
                  <a:pt x="900849" y="-56486"/>
                  <a:pt x="1234440" y="0"/>
                </a:cubicBezTo>
                <a:cubicBezTo>
                  <a:pt x="1565582" y="43061"/>
                  <a:pt x="1520096" y="4265"/>
                  <a:pt x="1703527" y="0"/>
                </a:cubicBezTo>
                <a:cubicBezTo>
                  <a:pt x="1873591" y="11445"/>
                  <a:pt x="1950444" y="587"/>
                  <a:pt x="2172614" y="0"/>
                </a:cubicBezTo>
                <a:cubicBezTo>
                  <a:pt x="2414339" y="-3742"/>
                  <a:pt x="2672775" y="-6711"/>
                  <a:pt x="2789834" y="0"/>
                </a:cubicBezTo>
                <a:cubicBezTo>
                  <a:pt x="2926724" y="48908"/>
                  <a:pt x="3156427" y="13916"/>
                  <a:pt x="3357677" y="0"/>
                </a:cubicBezTo>
                <a:cubicBezTo>
                  <a:pt x="3551181" y="-4497"/>
                  <a:pt x="3730255" y="16417"/>
                  <a:pt x="4024274" y="0"/>
                </a:cubicBezTo>
                <a:cubicBezTo>
                  <a:pt x="4311319" y="8310"/>
                  <a:pt x="4661560" y="30750"/>
                  <a:pt x="4937760" y="0"/>
                </a:cubicBezTo>
                <a:cubicBezTo>
                  <a:pt x="4938614" y="6861"/>
                  <a:pt x="4936305" y="20290"/>
                  <a:pt x="4937760" y="27432"/>
                </a:cubicBezTo>
                <a:cubicBezTo>
                  <a:pt x="4569940" y="53615"/>
                  <a:pt x="4427727" y="218"/>
                  <a:pt x="4221785" y="27432"/>
                </a:cubicBezTo>
                <a:cubicBezTo>
                  <a:pt x="4042386" y="27654"/>
                  <a:pt x="3803655" y="26614"/>
                  <a:pt x="3653942" y="27432"/>
                </a:cubicBezTo>
                <a:cubicBezTo>
                  <a:pt x="3444259" y="2275"/>
                  <a:pt x="3382719" y="-12251"/>
                  <a:pt x="3086100" y="27432"/>
                </a:cubicBezTo>
                <a:cubicBezTo>
                  <a:pt x="2802136" y="47915"/>
                  <a:pt x="2805562" y="27832"/>
                  <a:pt x="2567635" y="27432"/>
                </a:cubicBezTo>
                <a:cubicBezTo>
                  <a:pt x="2324541" y="19153"/>
                  <a:pt x="2250931" y="30772"/>
                  <a:pt x="1999793" y="27432"/>
                </a:cubicBezTo>
                <a:cubicBezTo>
                  <a:pt x="1760514" y="21657"/>
                  <a:pt x="1753330" y="32572"/>
                  <a:pt x="1530706" y="27432"/>
                </a:cubicBezTo>
                <a:cubicBezTo>
                  <a:pt x="1305139" y="45880"/>
                  <a:pt x="1184836" y="8755"/>
                  <a:pt x="962863" y="27432"/>
                </a:cubicBezTo>
                <a:cubicBezTo>
                  <a:pt x="762302" y="-1421"/>
                  <a:pt x="239161" y="75691"/>
                  <a:pt x="0" y="27432"/>
                </a:cubicBezTo>
                <a:cubicBezTo>
                  <a:pt x="-950" y="19940"/>
                  <a:pt x="-1338" y="5279"/>
                  <a:pt x="0" y="0"/>
                </a:cubicBezTo>
                <a:close/>
              </a:path>
              <a:path w="4937760" h="27432" fill="none" stroke="0" extrusionOk="0">
                <a:moveTo>
                  <a:pt x="0" y="0"/>
                </a:moveTo>
                <a:cubicBezTo>
                  <a:pt x="160891" y="-13681"/>
                  <a:pt x="408493" y="36753"/>
                  <a:pt x="567842" y="0"/>
                </a:cubicBezTo>
                <a:cubicBezTo>
                  <a:pt x="735093" y="-30533"/>
                  <a:pt x="888139" y="21750"/>
                  <a:pt x="1135685" y="0"/>
                </a:cubicBezTo>
                <a:cubicBezTo>
                  <a:pt x="1356285" y="-29670"/>
                  <a:pt x="1636475" y="23280"/>
                  <a:pt x="1851660" y="0"/>
                </a:cubicBezTo>
                <a:cubicBezTo>
                  <a:pt x="2047473" y="20111"/>
                  <a:pt x="2254843" y="-14060"/>
                  <a:pt x="2370125" y="0"/>
                </a:cubicBezTo>
                <a:cubicBezTo>
                  <a:pt x="2468760" y="17626"/>
                  <a:pt x="2750365" y="29455"/>
                  <a:pt x="2888590" y="0"/>
                </a:cubicBezTo>
                <a:cubicBezTo>
                  <a:pt x="3043103" y="-24398"/>
                  <a:pt x="3335307" y="16335"/>
                  <a:pt x="3505810" y="0"/>
                </a:cubicBezTo>
                <a:cubicBezTo>
                  <a:pt x="3650335" y="-17389"/>
                  <a:pt x="3747656" y="15259"/>
                  <a:pt x="4024274" y="0"/>
                </a:cubicBezTo>
                <a:cubicBezTo>
                  <a:pt x="4334205" y="26589"/>
                  <a:pt x="4588990" y="-16835"/>
                  <a:pt x="4937760" y="0"/>
                </a:cubicBezTo>
                <a:cubicBezTo>
                  <a:pt x="4938785" y="8856"/>
                  <a:pt x="4936041" y="21150"/>
                  <a:pt x="4937760" y="27432"/>
                </a:cubicBezTo>
                <a:cubicBezTo>
                  <a:pt x="4807095" y="32998"/>
                  <a:pt x="4519367" y="34728"/>
                  <a:pt x="4419295" y="27432"/>
                </a:cubicBezTo>
                <a:cubicBezTo>
                  <a:pt x="4314872" y="-2941"/>
                  <a:pt x="4109448" y="17256"/>
                  <a:pt x="3900830" y="27432"/>
                </a:cubicBezTo>
                <a:cubicBezTo>
                  <a:pt x="3672197" y="34780"/>
                  <a:pt x="3389346" y="16903"/>
                  <a:pt x="3283610" y="27432"/>
                </a:cubicBezTo>
                <a:cubicBezTo>
                  <a:pt x="3175311" y="46588"/>
                  <a:pt x="2998108" y="949"/>
                  <a:pt x="2765146" y="27432"/>
                </a:cubicBezTo>
                <a:cubicBezTo>
                  <a:pt x="2518251" y="38503"/>
                  <a:pt x="2506150" y="39474"/>
                  <a:pt x="2296058" y="27432"/>
                </a:cubicBezTo>
                <a:cubicBezTo>
                  <a:pt x="2047062" y="32490"/>
                  <a:pt x="1910773" y="29811"/>
                  <a:pt x="1678838" y="27432"/>
                </a:cubicBezTo>
                <a:cubicBezTo>
                  <a:pt x="1469473" y="27657"/>
                  <a:pt x="1233160" y="32686"/>
                  <a:pt x="1061618" y="27432"/>
                </a:cubicBezTo>
                <a:cubicBezTo>
                  <a:pt x="920614" y="83435"/>
                  <a:pt x="489255" y="-62189"/>
                  <a:pt x="0" y="27432"/>
                </a:cubicBezTo>
                <a:cubicBezTo>
                  <a:pt x="-1240" y="20554"/>
                  <a:pt x="-2351" y="807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custGeom>
                    <a:avLst/>
                    <a:gdLst>
                      <a:gd name="connsiteX0" fmla="*/ 0 w 4937760"/>
                      <a:gd name="connsiteY0" fmla="*/ 0 h 27432"/>
                      <a:gd name="connsiteX1" fmla="*/ 567842 w 4937760"/>
                      <a:gd name="connsiteY1" fmla="*/ 0 h 27432"/>
                      <a:gd name="connsiteX2" fmla="*/ 1135685 w 4937760"/>
                      <a:gd name="connsiteY2" fmla="*/ 0 h 27432"/>
                      <a:gd name="connsiteX3" fmla="*/ 1851660 w 4937760"/>
                      <a:gd name="connsiteY3" fmla="*/ 0 h 27432"/>
                      <a:gd name="connsiteX4" fmla="*/ 2370125 w 4937760"/>
                      <a:gd name="connsiteY4" fmla="*/ 0 h 27432"/>
                      <a:gd name="connsiteX5" fmla="*/ 2888590 w 4937760"/>
                      <a:gd name="connsiteY5" fmla="*/ 0 h 27432"/>
                      <a:gd name="connsiteX6" fmla="*/ 3505810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419295 w 4937760"/>
                      <a:gd name="connsiteY10" fmla="*/ 27432 h 27432"/>
                      <a:gd name="connsiteX11" fmla="*/ 3900830 w 4937760"/>
                      <a:gd name="connsiteY11" fmla="*/ 27432 h 27432"/>
                      <a:gd name="connsiteX12" fmla="*/ 3283610 w 4937760"/>
                      <a:gd name="connsiteY12" fmla="*/ 27432 h 27432"/>
                      <a:gd name="connsiteX13" fmla="*/ 2765146 w 4937760"/>
                      <a:gd name="connsiteY13" fmla="*/ 27432 h 27432"/>
                      <a:gd name="connsiteX14" fmla="*/ 2296058 w 4937760"/>
                      <a:gd name="connsiteY14" fmla="*/ 27432 h 27432"/>
                      <a:gd name="connsiteX15" fmla="*/ 1678838 w 4937760"/>
                      <a:gd name="connsiteY15" fmla="*/ 27432 h 27432"/>
                      <a:gd name="connsiteX16" fmla="*/ 1061618 w 4937760"/>
                      <a:gd name="connsiteY16" fmla="*/ 27432 h 27432"/>
                      <a:gd name="connsiteX17" fmla="*/ 0 w 4937760"/>
                      <a:gd name="connsiteY17" fmla="*/ 27432 h 27432"/>
                      <a:gd name="connsiteX18" fmla="*/ 0 w 493776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stroke="0"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heat map&#10;&#10;Description automatically generated">
            <a:extLst>
              <a:ext uri="{FF2B5EF4-FFF2-40B4-BE49-F238E27FC236}">
                <a16:creationId xmlns:a16="http://schemas.microsoft.com/office/drawing/2014/main" id="{2E797662-CE3D-684D-6F56-EAF916854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66" y="3162300"/>
            <a:ext cx="7711234" cy="6674050"/>
          </a:xfrm>
          <a:prstGeom prst="rect">
            <a:avLst/>
          </a:prstGeom>
        </p:spPr>
      </p:pic>
      <p:pic>
        <p:nvPicPr>
          <p:cNvPr id="13" name="Picture 12" descr="A graph with numbers and a red line&#10;&#10;Description automatically generated with medium confidence">
            <a:extLst>
              <a:ext uri="{FF2B5EF4-FFF2-40B4-BE49-F238E27FC236}">
                <a16:creationId xmlns:a16="http://schemas.microsoft.com/office/drawing/2014/main" id="{146AD27D-004F-5BBB-1109-05F530CD7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195" y="3152518"/>
            <a:ext cx="9453586" cy="6785420"/>
          </a:xfrm>
          <a:prstGeom prst="rect">
            <a:avLst/>
          </a:prstGeom>
        </p:spPr>
      </p:pic>
    </p:spTree>
    <p:extLst>
      <p:ext uri="{BB962C8B-B14F-4D97-AF65-F5344CB8AC3E}">
        <p14:creationId xmlns:p14="http://schemas.microsoft.com/office/powerpoint/2010/main" val="1224997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2161</TotalTime>
  <Words>1610</Words>
  <Application>Microsoft Macintosh PowerPoint</Application>
  <PresentationFormat>Custom</PresentationFormat>
  <Paragraphs>154</Paragraphs>
  <Slides>35</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Archivo Black</vt:lpstr>
      <vt:lpstr>Calibri</vt:lpstr>
      <vt:lpstr>Montserrat Light</vt:lpstr>
      <vt:lpstr>Montserrat Classic</vt:lpstr>
      <vt:lpstr>Rubik One</vt:lpstr>
      <vt:lpstr>Open Sauce Bold</vt:lpstr>
      <vt:lpstr>Open Sauce</vt:lpstr>
      <vt:lpstr>Arial</vt:lpstr>
      <vt:lpstr>Montserrat Light Bold</vt:lpstr>
      <vt:lpstr>Montserrat Classic Bold</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LEAGUE OF LEGENDS: WINNING TEAM ANALYSIS &amp; GAME PREDICTION</dc:title>
  <cp:lastModifiedBy>venkatesh vuyyala</cp:lastModifiedBy>
  <cp:revision>7</cp:revision>
  <dcterms:created xsi:type="dcterms:W3CDTF">2006-08-16T00:00:00Z</dcterms:created>
  <dcterms:modified xsi:type="dcterms:W3CDTF">2023-12-15T00:29:07Z</dcterms:modified>
  <dc:identifier>DAF2yRO0Wsw</dc:identifier>
</cp:coreProperties>
</file>